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jpg>
</file>

<file path=ppt/media/image32.png>
</file>

<file path=ppt/media/image3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300" b="1" i="0">
                <a:solidFill>
                  <a:srgbClr val="8C6F2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450" b="1" i="0">
                <a:solidFill>
                  <a:srgbClr val="8C6F2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300" b="1" i="0">
                <a:solidFill>
                  <a:srgbClr val="8C6F2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7450" b="1" i="0">
                <a:solidFill>
                  <a:srgbClr val="8C6F2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300" b="1" i="0">
                <a:solidFill>
                  <a:srgbClr val="8C6F2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1/12/2025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5095"/>
          </a:xfrm>
          <a:custGeom>
            <a:avLst/>
            <a:gdLst/>
            <a:ahLst/>
            <a:cxnLst/>
            <a:rect l="l" t="t" r="r" b="b"/>
            <a:pathLst>
              <a:path w="18288000" h="10285095">
                <a:moveTo>
                  <a:pt x="18287998" y="10284870"/>
                </a:moveTo>
                <a:lnTo>
                  <a:pt x="0" y="10284870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4870"/>
                </a:lnTo>
                <a:close/>
              </a:path>
            </a:pathLst>
          </a:custGeom>
          <a:solidFill>
            <a:srgbClr val="ECECE1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300" b="1" i="0">
                <a:solidFill>
                  <a:srgbClr val="8C6F2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1/12/2025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1/12/2025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0980" y="-37202"/>
            <a:ext cx="16766038" cy="11264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300" b="1" i="0">
                <a:solidFill>
                  <a:srgbClr val="8C6F2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09123" y="3886205"/>
            <a:ext cx="7564120" cy="43554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450" b="1" i="0">
                <a:solidFill>
                  <a:srgbClr val="8C6F2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5" Type="http://schemas.openxmlformats.org/officeDocument/2006/relationships/slide" Target="slide4.xml"/><Relationship Id="rId4" Type="http://schemas.openxmlformats.org/officeDocument/2006/relationships/slide" Target="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5.xml"/><Relationship Id="rId4" Type="http://schemas.openxmlformats.org/officeDocument/2006/relationships/slide" Target="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CE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918667" y="1"/>
            <a:ext cx="9369425" cy="10287000"/>
            <a:chOff x="8918667" y="1"/>
            <a:chExt cx="9369425" cy="10287000"/>
          </a:xfrm>
        </p:grpSpPr>
        <p:sp>
          <p:nvSpPr>
            <p:cNvPr id="4" name="object 4"/>
            <p:cNvSpPr/>
            <p:nvPr/>
          </p:nvSpPr>
          <p:spPr>
            <a:xfrm>
              <a:off x="10787244" y="1"/>
              <a:ext cx="7501255" cy="10287000"/>
            </a:xfrm>
            <a:custGeom>
              <a:avLst/>
              <a:gdLst/>
              <a:ahLst/>
              <a:cxnLst/>
              <a:rect l="l" t="t" r="r" b="b"/>
              <a:pathLst>
                <a:path w="7501255" h="10287000">
                  <a:moveTo>
                    <a:pt x="7500755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7500755" y="0"/>
                  </a:lnTo>
                  <a:lnTo>
                    <a:pt x="7500755" y="102869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918667" y="2136910"/>
              <a:ext cx="8314575" cy="675724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9611140" y="8628048"/>
              <a:ext cx="2941320" cy="532130"/>
            </a:xfrm>
            <a:custGeom>
              <a:avLst/>
              <a:gdLst/>
              <a:ahLst/>
              <a:cxnLst/>
              <a:rect l="l" t="t" r="r" b="b"/>
              <a:pathLst>
                <a:path w="2941320" h="532129">
                  <a:moveTo>
                    <a:pt x="2941262" y="0"/>
                  </a:moveTo>
                  <a:lnTo>
                    <a:pt x="2941262" y="532129"/>
                  </a:lnTo>
                  <a:lnTo>
                    <a:pt x="0" y="532129"/>
                  </a:lnTo>
                  <a:lnTo>
                    <a:pt x="0" y="0"/>
                  </a:lnTo>
                  <a:lnTo>
                    <a:pt x="2941262" y="0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5542" y="0"/>
            <a:ext cx="2524124" cy="2523092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307142" y="2788624"/>
            <a:ext cx="4926965" cy="3616325"/>
          </a:xfrm>
          <a:prstGeom prst="rect">
            <a:avLst/>
          </a:prstGeom>
        </p:spPr>
        <p:txBody>
          <a:bodyPr vert="horz" wrap="square" lIns="0" tIns="227329" rIns="0" bIns="0" rtlCol="0">
            <a:spAutoFit/>
          </a:bodyPr>
          <a:lstStyle/>
          <a:p>
            <a:pPr marL="328295" marR="5080" indent="-316230">
              <a:lnSpc>
                <a:spcPts val="13340"/>
              </a:lnSpc>
              <a:spcBef>
                <a:spcPts val="1789"/>
              </a:spcBef>
            </a:pPr>
            <a:r>
              <a:rPr sz="12450" b="1" spc="-35" dirty="0">
                <a:solidFill>
                  <a:srgbClr val="8C6F21"/>
                </a:solidFill>
                <a:latin typeface="Times New Roman"/>
                <a:cs typeface="Times New Roman"/>
              </a:rPr>
              <a:t>AtliQ </a:t>
            </a:r>
            <a:r>
              <a:rPr sz="12450" b="1" spc="90" dirty="0">
                <a:solidFill>
                  <a:srgbClr val="8C6F21"/>
                </a:solidFill>
                <a:latin typeface="Times New Roman"/>
                <a:cs typeface="Times New Roman"/>
              </a:rPr>
              <a:t>Grand</a:t>
            </a:r>
            <a:endParaRPr sz="124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796756" y="7754825"/>
            <a:ext cx="5899150" cy="5054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3498215" algn="l"/>
              </a:tabLst>
            </a:pPr>
            <a:r>
              <a:rPr sz="3150" spc="630" dirty="0">
                <a:latin typeface="Cambria"/>
                <a:cs typeface="Cambria"/>
              </a:rPr>
              <a:t>HOSPITALITY</a:t>
            </a:r>
            <a:r>
              <a:rPr sz="3150" dirty="0">
                <a:latin typeface="Cambria"/>
                <a:cs typeface="Cambria"/>
              </a:rPr>
              <a:t>	</a:t>
            </a:r>
            <a:r>
              <a:rPr sz="3150" spc="610" dirty="0">
                <a:latin typeface="Cambria"/>
                <a:cs typeface="Cambria"/>
              </a:rPr>
              <a:t>ANALYSIS</a:t>
            </a:r>
            <a:endParaRPr sz="3150">
              <a:latin typeface="Cambria"/>
              <a:cs typeface="Cambr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246828" y="937478"/>
            <a:ext cx="78295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heavy" spc="3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  <a:hlinkClick r:id="rId4" action="ppaction://hlinksldjump"/>
              </a:rPr>
              <a:t>Home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816449" y="853625"/>
            <a:ext cx="1538605" cy="539115"/>
          </a:xfrm>
          <a:prstGeom prst="rect">
            <a:avLst/>
          </a:prstGeom>
          <a:solidFill>
            <a:srgbClr val="8C6F21"/>
          </a:solidFill>
        </p:spPr>
        <p:txBody>
          <a:bodyPr vert="horz" wrap="square" lIns="0" tIns="95885" rIns="0" bIns="0" rtlCol="0">
            <a:spAutoFit/>
          </a:bodyPr>
          <a:lstStyle/>
          <a:p>
            <a:pPr marL="388620">
              <a:lnSpc>
                <a:spcPct val="100000"/>
              </a:lnSpc>
              <a:spcBef>
                <a:spcPts val="755"/>
              </a:spcBef>
            </a:pPr>
            <a:r>
              <a:rPr sz="20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  <a:hlinkClick r:id="rId5" action="ppaction://hlinksldjump"/>
              </a:rPr>
              <a:t>About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214777" y="937478"/>
            <a:ext cx="10572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heavy" spc="7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  <a:hlinkClick r:id="" action="ppaction://noaction"/>
              </a:rPr>
              <a:t>Contact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62600" y="9746053"/>
            <a:ext cx="5084277" cy="46615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725805" algn="l"/>
                <a:tab pos="2290445" algn="l"/>
              </a:tabLst>
            </a:pPr>
            <a:r>
              <a:rPr sz="2950" spc="204" dirty="0">
                <a:latin typeface="Lucida Sans Unicode"/>
                <a:cs typeface="Lucida Sans Unicode"/>
              </a:rPr>
              <a:t>BY</a:t>
            </a:r>
            <a:r>
              <a:rPr lang="en-IN" sz="2950" spc="204" dirty="0">
                <a:latin typeface="Lucida Sans Unicode"/>
                <a:cs typeface="Lucida Sans Unicode"/>
              </a:rPr>
              <a:t> </a:t>
            </a:r>
            <a:r>
              <a:rPr lang="en-IN" sz="2950" dirty="0">
                <a:latin typeface="Lucida Sans Unicode"/>
                <a:cs typeface="Lucida Sans Unicode"/>
              </a:rPr>
              <a:t>CHAITANYA DHAWADE</a:t>
            </a:r>
            <a:endParaRPr sz="295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CE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8288000" cy="10285095"/>
          </a:xfrm>
          <a:custGeom>
            <a:avLst/>
            <a:gdLst/>
            <a:ahLst/>
            <a:cxnLst/>
            <a:rect l="l" t="t" r="r" b="b"/>
            <a:pathLst>
              <a:path w="18288000" h="10285095">
                <a:moveTo>
                  <a:pt x="18287998" y="10284870"/>
                </a:moveTo>
                <a:lnTo>
                  <a:pt x="0" y="10284870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4870"/>
                </a:lnTo>
                <a:close/>
              </a:path>
            </a:pathLst>
          </a:custGeom>
          <a:solidFill>
            <a:srgbClr val="ECECE1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385912" y="1377544"/>
            <a:ext cx="14973300" cy="8265159"/>
            <a:chOff x="1385912" y="1377544"/>
            <a:chExt cx="14973300" cy="8265159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35442" y="1427074"/>
              <a:ext cx="14878752" cy="8165998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424012" y="1415644"/>
              <a:ext cx="14897100" cy="8188959"/>
            </a:xfrm>
            <a:custGeom>
              <a:avLst/>
              <a:gdLst/>
              <a:ahLst/>
              <a:cxnLst/>
              <a:rect l="l" t="t" r="r" b="b"/>
              <a:pathLst>
                <a:path w="14897100" h="8188959">
                  <a:moveTo>
                    <a:pt x="14897098" y="0"/>
                  </a:moveTo>
                  <a:lnTo>
                    <a:pt x="0" y="0"/>
                  </a:lnTo>
                  <a:lnTo>
                    <a:pt x="0" y="8188820"/>
                  </a:lnTo>
                  <a:lnTo>
                    <a:pt x="14897098" y="8188820"/>
                  </a:lnTo>
                </a:path>
              </a:pathLst>
            </a:custGeom>
            <a:ln w="76199">
              <a:solidFill>
                <a:srgbClr val="4B29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875265" y="35591"/>
            <a:ext cx="6537959" cy="909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836670" algn="l"/>
              </a:tabLst>
            </a:pPr>
            <a:r>
              <a:rPr sz="5800" spc="-55" dirty="0"/>
              <a:t>2.</a:t>
            </a:r>
            <a:r>
              <a:rPr sz="5800" spc="-310" dirty="0"/>
              <a:t> </a:t>
            </a:r>
            <a:r>
              <a:rPr sz="5800" spc="125" dirty="0"/>
              <a:t>Revenue</a:t>
            </a:r>
            <a:r>
              <a:rPr sz="5800" dirty="0"/>
              <a:t>	</a:t>
            </a:r>
            <a:r>
              <a:rPr sz="5800" spc="-10" dirty="0"/>
              <a:t>Analysis</a:t>
            </a:r>
            <a:endParaRPr sz="580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69723" y="269875"/>
            <a:ext cx="1152524" cy="64769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52248" y="1232911"/>
            <a:ext cx="15645130" cy="8648700"/>
            <a:chOff x="1052248" y="1232911"/>
            <a:chExt cx="15645130" cy="86487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01778" y="1282441"/>
              <a:ext cx="15546081" cy="855291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90348" y="1271011"/>
              <a:ext cx="15568930" cy="8572500"/>
            </a:xfrm>
            <a:custGeom>
              <a:avLst/>
              <a:gdLst/>
              <a:ahLst/>
              <a:cxnLst/>
              <a:rect l="l" t="t" r="r" b="b"/>
              <a:pathLst>
                <a:path w="15568930" h="8572500">
                  <a:moveTo>
                    <a:pt x="15568908" y="8572499"/>
                  </a:moveTo>
                  <a:lnTo>
                    <a:pt x="15568909" y="0"/>
                  </a:lnTo>
                  <a:lnTo>
                    <a:pt x="0" y="0"/>
                  </a:lnTo>
                  <a:lnTo>
                    <a:pt x="0" y="8572499"/>
                  </a:lnTo>
                </a:path>
              </a:pathLst>
            </a:custGeom>
            <a:ln w="76199">
              <a:solidFill>
                <a:srgbClr val="4B29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8352" rIns="0" bIns="0" rtlCol="0">
            <a:spAutoFit/>
          </a:bodyPr>
          <a:lstStyle/>
          <a:p>
            <a:pPr marL="5330825">
              <a:lnSpc>
                <a:spcPct val="100000"/>
              </a:lnSpc>
              <a:spcBef>
                <a:spcPts val="100"/>
              </a:spcBef>
            </a:pPr>
            <a:r>
              <a:rPr sz="5800" spc="65" dirty="0"/>
              <a:t>3.Booking</a:t>
            </a:r>
            <a:r>
              <a:rPr sz="5800" spc="-260" dirty="0"/>
              <a:t> </a:t>
            </a:r>
            <a:r>
              <a:rPr sz="5800" spc="-10" dirty="0"/>
              <a:t>Analysis</a:t>
            </a:r>
            <a:endParaRPr sz="5800"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1555" y="269875"/>
            <a:ext cx="1152524" cy="64769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3527405" cy="10287000"/>
          </a:xfrm>
          <a:custGeom>
            <a:avLst/>
            <a:gdLst/>
            <a:ahLst/>
            <a:cxnLst/>
            <a:rect l="l" t="t" r="r" b="b"/>
            <a:pathLst>
              <a:path w="13527405" h="10287000">
                <a:moveTo>
                  <a:pt x="0" y="10286999"/>
                </a:moveTo>
                <a:lnTo>
                  <a:pt x="13526993" y="10286999"/>
                </a:lnTo>
                <a:lnTo>
                  <a:pt x="13526993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ECE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47415" y="-35309"/>
            <a:ext cx="9364980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15" dirty="0"/>
              <a:t>Observations</a:t>
            </a:r>
            <a:r>
              <a:rPr spc="-285" dirty="0"/>
              <a:t> </a:t>
            </a:r>
            <a:r>
              <a:rPr spc="165" dirty="0"/>
              <a:t>and</a:t>
            </a:r>
            <a:r>
              <a:rPr spc="-285" dirty="0"/>
              <a:t> </a:t>
            </a:r>
            <a:r>
              <a:rPr spc="45" dirty="0"/>
              <a:t>Insights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285749" y="1766241"/>
            <a:ext cx="11895455" cy="6781800"/>
            <a:chOff x="285749" y="1766241"/>
            <a:chExt cx="11895455" cy="6781800"/>
          </a:xfrm>
        </p:grpSpPr>
        <p:sp>
          <p:nvSpPr>
            <p:cNvPr id="5" name="object 5"/>
            <p:cNvSpPr/>
            <p:nvPr/>
          </p:nvSpPr>
          <p:spPr>
            <a:xfrm>
              <a:off x="11874982" y="2077236"/>
              <a:ext cx="306070" cy="2666365"/>
            </a:xfrm>
            <a:custGeom>
              <a:avLst/>
              <a:gdLst/>
              <a:ahLst/>
              <a:cxnLst/>
              <a:rect l="l" t="t" r="r" b="b"/>
              <a:pathLst>
                <a:path w="306070" h="2666365">
                  <a:moveTo>
                    <a:pt x="302044" y="2516784"/>
                  </a:moveTo>
                  <a:lnTo>
                    <a:pt x="301536" y="2514663"/>
                  </a:lnTo>
                  <a:lnTo>
                    <a:pt x="300685" y="2512225"/>
                  </a:lnTo>
                  <a:lnTo>
                    <a:pt x="299110" y="2511069"/>
                  </a:lnTo>
                  <a:lnTo>
                    <a:pt x="281241" y="2511069"/>
                  </a:lnTo>
                  <a:lnTo>
                    <a:pt x="281241" y="2521394"/>
                  </a:lnTo>
                  <a:lnTo>
                    <a:pt x="217817" y="2567317"/>
                  </a:lnTo>
                  <a:lnTo>
                    <a:pt x="215798" y="2568752"/>
                  </a:lnTo>
                  <a:lnTo>
                    <a:pt x="215201" y="2570619"/>
                  </a:lnTo>
                  <a:lnTo>
                    <a:pt x="216001" y="2572956"/>
                  </a:lnTo>
                  <a:lnTo>
                    <a:pt x="240220" y="2647632"/>
                  </a:lnTo>
                  <a:lnTo>
                    <a:pt x="190817" y="2611742"/>
                  </a:lnTo>
                  <a:lnTo>
                    <a:pt x="176707" y="2601493"/>
                  </a:lnTo>
                  <a:lnTo>
                    <a:pt x="174764" y="2599969"/>
                  </a:lnTo>
                  <a:lnTo>
                    <a:pt x="172821" y="2599969"/>
                  </a:lnTo>
                  <a:lnTo>
                    <a:pt x="170878" y="2601493"/>
                  </a:lnTo>
                  <a:lnTo>
                    <a:pt x="107353" y="2647632"/>
                  </a:lnTo>
                  <a:lnTo>
                    <a:pt x="131584" y="2572956"/>
                  </a:lnTo>
                  <a:lnTo>
                    <a:pt x="132384" y="2570619"/>
                  </a:lnTo>
                  <a:lnTo>
                    <a:pt x="131787" y="2568752"/>
                  </a:lnTo>
                  <a:lnTo>
                    <a:pt x="129768" y="2567317"/>
                  </a:lnTo>
                  <a:lnTo>
                    <a:pt x="66344" y="2521191"/>
                  </a:lnTo>
                  <a:lnTo>
                    <a:pt x="147154" y="2521191"/>
                  </a:lnTo>
                  <a:lnTo>
                    <a:pt x="148767" y="2520048"/>
                  </a:lnTo>
                  <a:lnTo>
                    <a:pt x="148818" y="2519883"/>
                  </a:lnTo>
                  <a:lnTo>
                    <a:pt x="149567" y="2517775"/>
                  </a:lnTo>
                  <a:lnTo>
                    <a:pt x="173786" y="2443302"/>
                  </a:lnTo>
                  <a:lnTo>
                    <a:pt x="198018" y="2517978"/>
                  </a:lnTo>
                  <a:lnTo>
                    <a:pt x="198818" y="2520251"/>
                  </a:lnTo>
                  <a:lnTo>
                    <a:pt x="200431" y="2521394"/>
                  </a:lnTo>
                  <a:lnTo>
                    <a:pt x="281241" y="2521394"/>
                  </a:lnTo>
                  <a:lnTo>
                    <a:pt x="281241" y="2511069"/>
                  </a:lnTo>
                  <a:lnTo>
                    <a:pt x="206235" y="2511069"/>
                  </a:lnTo>
                  <a:lnTo>
                    <a:pt x="184404" y="2443302"/>
                  </a:lnTo>
                  <a:lnTo>
                    <a:pt x="178612" y="2425306"/>
                  </a:lnTo>
                  <a:lnTo>
                    <a:pt x="177787" y="2422931"/>
                  </a:lnTo>
                  <a:lnTo>
                    <a:pt x="176110" y="2421750"/>
                  </a:lnTo>
                  <a:lnTo>
                    <a:pt x="171081" y="2421750"/>
                  </a:lnTo>
                  <a:lnTo>
                    <a:pt x="169405" y="2422931"/>
                  </a:lnTo>
                  <a:lnTo>
                    <a:pt x="168567" y="2425306"/>
                  </a:lnTo>
                  <a:lnTo>
                    <a:pt x="140754" y="2511069"/>
                  </a:lnTo>
                  <a:lnTo>
                    <a:pt x="47777" y="2511069"/>
                  </a:lnTo>
                  <a:lnTo>
                    <a:pt x="46139" y="2512225"/>
                  </a:lnTo>
                  <a:lnTo>
                    <a:pt x="44577" y="2516962"/>
                  </a:lnTo>
                  <a:lnTo>
                    <a:pt x="45212" y="2518854"/>
                  </a:lnTo>
                  <a:lnTo>
                    <a:pt x="47205" y="2520251"/>
                  </a:lnTo>
                  <a:lnTo>
                    <a:pt x="120319" y="2573350"/>
                  </a:lnTo>
                  <a:lnTo>
                    <a:pt x="93383" y="2659189"/>
                  </a:lnTo>
                  <a:lnTo>
                    <a:pt x="92684" y="2661513"/>
                  </a:lnTo>
                  <a:lnTo>
                    <a:pt x="93332" y="2663393"/>
                  </a:lnTo>
                  <a:lnTo>
                    <a:pt x="95300" y="2664815"/>
                  </a:lnTo>
                  <a:lnTo>
                    <a:pt x="97243" y="2666288"/>
                  </a:lnTo>
                  <a:lnTo>
                    <a:pt x="99187" y="2666288"/>
                  </a:lnTo>
                  <a:lnTo>
                    <a:pt x="101130" y="2664815"/>
                  </a:lnTo>
                  <a:lnTo>
                    <a:pt x="124663" y="2647632"/>
                  </a:lnTo>
                  <a:lnTo>
                    <a:pt x="173786" y="2611742"/>
                  </a:lnTo>
                  <a:lnTo>
                    <a:pt x="246862" y="2664409"/>
                  </a:lnTo>
                  <a:lnTo>
                    <a:pt x="248805" y="2665755"/>
                  </a:lnTo>
                  <a:lnTo>
                    <a:pt x="250748" y="2665755"/>
                  </a:lnTo>
                  <a:lnTo>
                    <a:pt x="252691" y="2664409"/>
                  </a:lnTo>
                  <a:lnTo>
                    <a:pt x="254660" y="2662986"/>
                  </a:lnTo>
                  <a:lnTo>
                    <a:pt x="255295" y="2661107"/>
                  </a:lnTo>
                  <a:lnTo>
                    <a:pt x="254596" y="2658783"/>
                  </a:lnTo>
                  <a:lnTo>
                    <a:pt x="250964" y="2647632"/>
                  </a:lnTo>
                  <a:lnTo>
                    <a:pt x="226656" y="2572956"/>
                  </a:lnTo>
                  <a:lnTo>
                    <a:pt x="299720" y="2519883"/>
                  </a:lnTo>
                  <a:lnTo>
                    <a:pt x="301447" y="2518524"/>
                  </a:lnTo>
                  <a:lnTo>
                    <a:pt x="302044" y="2516784"/>
                  </a:lnTo>
                  <a:close/>
                </a:path>
                <a:path w="306070" h="2666365">
                  <a:moveTo>
                    <a:pt x="305917" y="54940"/>
                  </a:moveTo>
                  <a:lnTo>
                    <a:pt x="305803" y="51917"/>
                  </a:lnTo>
                  <a:lnTo>
                    <a:pt x="305244" y="51155"/>
                  </a:lnTo>
                  <a:lnTo>
                    <a:pt x="305003" y="50952"/>
                  </a:lnTo>
                  <a:lnTo>
                    <a:pt x="304876" y="50800"/>
                  </a:lnTo>
                  <a:lnTo>
                    <a:pt x="303961" y="50101"/>
                  </a:lnTo>
                  <a:lnTo>
                    <a:pt x="293814" y="42341"/>
                  </a:lnTo>
                  <a:lnTo>
                    <a:pt x="293814" y="56972"/>
                  </a:lnTo>
                  <a:lnTo>
                    <a:pt x="216814" y="125730"/>
                  </a:lnTo>
                  <a:lnTo>
                    <a:pt x="245414" y="78689"/>
                  </a:lnTo>
                  <a:lnTo>
                    <a:pt x="258622" y="56972"/>
                  </a:lnTo>
                  <a:lnTo>
                    <a:pt x="293814" y="56972"/>
                  </a:lnTo>
                  <a:lnTo>
                    <a:pt x="293814" y="42341"/>
                  </a:lnTo>
                  <a:lnTo>
                    <a:pt x="292684" y="41465"/>
                  </a:lnTo>
                  <a:lnTo>
                    <a:pt x="292684" y="50101"/>
                  </a:lnTo>
                  <a:lnTo>
                    <a:pt x="259956" y="50101"/>
                  </a:lnTo>
                  <a:lnTo>
                    <a:pt x="259842" y="47853"/>
                  </a:lnTo>
                  <a:lnTo>
                    <a:pt x="258559" y="23964"/>
                  </a:lnTo>
                  <a:lnTo>
                    <a:pt x="292684" y="50101"/>
                  </a:lnTo>
                  <a:lnTo>
                    <a:pt x="292684" y="41465"/>
                  </a:lnTo>
                  <a:lnTo>
                    <a:pt x="269836" y="23964"/>
                  </a:lnTo>
                  <a:lnTo>
                    <a:pt x="253009" y="11074"/>
                  </a:lnTo>
                  <a:lnTo>
                    <a:pt x="253009" y="47853"/>
                  </a:lnTo>
                  <a:lnTo>
                    <a:pt x="248691" y="45720"/>
                  </a:lnTo>
                  <a:lnTo>
                    <a:pt x="248691" y="56972"/>
                  </a:lnTo>
                  <a:lnTo>
                    <a:pt x="237426" y="68770"/>
                  </a:lnTo>
                  <a:lnTo>
                    <a:pt x="237426" y="78689"/>
                  </a:lnTo>
                  <a:lnTo>
                    <a:pt x="199288" y="141363"/>
                  </a:lnTo>
                  <a:lnTo>
                    <a:pt x="161074" y="175488"/>
                  </a:lnTo>
                  <a:lnTo>
                    <a:pt x="171475" y="147688"/>
                  </a:lnTo>
                  <a:lnTo>
                    <a:pt x="184569" y="133985"/>
                  </a:lnTo>
                  <a:lnTo>
                    <a:pt x="188963" y="129400"/>
                  </a:lnTo>
                  <a:lnTo>
                    <a:pt x="237426" y="78689"/>
                  </a:lnTo>
                  <a:lnTo>
                    <a:pt x="237426" y="68770"/>
                  </a:lnTo>
                  <a:lnTo>
                    <a:pt x="179476" y="129400"/>
                  </a:lnTo>
                  <a:lnTo>
                    <a:pt x="211340" y="56972"/>
                  </a:lnTo>
                  <a:lnTo>
                    <a:pt x="248691" y="56972"/>
                  </a:lnTo>
                  <a:lnTo>
                    <a:pt x="248691" y="45720"/>
                  </a:lnTo>
                  <a:lnTo>
                    <a:pt x="242074" y="42430"/>
                  </a:lnTo>
                  <a:lnTo>
                    <a:pt x="242074" y="50101"/>
                  </a:lnTo>
                  <a:lnTo>
                    <a:pt x="211353" y="50101"/>
                  </a:lnTo>
                  <a:lnTo>
                    <a:pt x="203911" y="32918"/>
                  </a:lnTo>
                  <a:lnTo>
                    <a:pt x="203911" y="50101"/>
                  </a:lnTo>
                  <a:lnTo>
                    <a:pt x="203873" y="56972"/>
                  </a:lnTo>
                  <a:lnTo>
                    <a:pt x="170002" y="133985"/>
                  </a:lnTo>
                  <a:lnTo>
                    <a:pt x="165011" y="104343"/>
                  </a:lnTo>
                  <a:lnTo>
                    <a:pt x="165011" y="145465"/>
                  </a:lnTo>
                  <a:lnTo>
                    <a:pt x="153009" y="177546"/>
                  </a:lnTo>
                  <a:lnTo>
                    <a:pt x="152234" y="175488"/>
                  </a:lnTo>
                  <a:lnTo>
                    <a:pt x="144945" y="156019"/>
                  </a:lnTo>
                  <a:lnTo>
                    <a:pt x="144945" y="175488"/>
                  </a:lnTo>
                  <a:lnTo>
                    <a:pt x="106718" y="141363"/>
                  </a:lnTo>
                  <a:lnTo>
                    <a:pt x="97205" y="125730"/>
                  </a:lnTo>
                  <a:lnTo>
                    <a:pt x="89204" y="112585"/>
                  </a:lnTo>
                  <a:lnTo>
                    <a:pt x="89204" y="125730"/>
                  </a:lnTo>
                  <a:lnTo>
                    <a:pt x="12192" y="56972"/>
                  </a:lnTo>
                  <a:lnTo>
                    <a:pt x="47371" y="56972"/>
                  </a:lnTo>
                  <a:lnTo>
                    <a:pt x="89204" y="125730"/>
                  </a:lnTo>
                  <a:lnTo>
                    <a:pt x="89204" y="112585"/>
                  </a:lnTo>
                  <a:lnTo>
                    <a:pt x="68592" y="78689"/>
                  </a:lnTo>
                  <a:lnTo>
                    <a:pt x="134531" y="147688"/>
                  </a:lnTo>
                  <a:lnTo>
                    <a:pt x="144945" y="175488"/>
                  </a:lnTo>
                  <a:lnTo>
                    <a:pt x="144945" y="156019"/>
                  </a:lnTo>
                  <a:lnTo>
                    <a:pt x="140995" y="145465"/>
                  </a:lnTo>
                  <a:lnTo>
                    <a:pt x="142925" y="133985"/>
                  </a:lnTo>
                  <a:lnTo>
                    <a:pt x="153009" y="74091"/>
                  </a:lnTo>
                  <a:lnTo>
                    <a:pt x="165011" y="145465"/>
                  </a:lnTo>
                  <a:lnTo>
                    <a:pt x="165011" y="104343"/>
                  </a:lnTo>
                  <a:lnTo>
                    <a:pt x="159918" y="74091"/>
                  </a:lnTo>
                  <a:lnTo>
                    <a:pt x="157048" y="56972"/>
                  </a:lnTo>
                  <a:lnTo>
                    <a:pt x="203873" y="56972"/>
                  </a:lnTo>
                  <a:lnTo>
                    <a:pt x="203873" y="50101"/>
                  </a:lnTo>
                  <a:lnTo>
                    <a:pt x="163906" y="50101"/>
                  </a:lnTo>
                  <a:lnTo>
                    <a:pt x="164973" y="49352"/>
                  </a:lnTo>
                  <a:lnTo>
                    <a:pt x="194627" y="28638"/>
                  </a:lnTo>
                  <a:lnTo>
                    <a:pt x="203911" y="50101"/>
                  </a:lnTo>
                  <a:lnTo>
                    <a:pt x="203911" y="32918"/>
                  </a:lnTo>
                  <a:lnTo>
                    <a:pt x="202933" y="30657"/>
                  </a:lnTo>
                  <a:lnTo>
                    <a:pt x="242074" y="50101"/>
                  </a:lnTo>
                  <a:lnTo>
                    <a:pt x="242074" y="42430"/>
                  </a:lnTo>
                  <a:lnTo>
                    <a:pt x="218376" y="30657"/>
                  </a:lnTo>
                  <a:lnTo>
                    <a:pt x="214299" y="28638"/>
                  </a:lnTo>
                  <a:lnTo>
                    <a:pt x="203847" y="23444"/>
                  </a:lnTo>
                  <a:lnTo>
                    <a:pt x="211632" y="19621"/>
                  </a:lnTo>
                  <a:lnTo>
                    <a:pt x="236778" y="7264"/>
                  </a:lnTo>
                  <a:lnTo>
                    <a:pt x="251434" y="18503"/>
                  </a:lnTo>
                  <a:lnTo>
                    <a:pt x="251498" y="19621"/>
                  </a:lnTo>
                  <a:lnTo>
                    <a:pt x="253009" y="47853"/>
                  </a:lnTo>
                  <a:lnTo>
                    <a:pt x="253009" y="11074"/>
                  </a:lnTo>
                  <a:lnTo>
                    <a:pt x="248056" y="7264"/>
                  </a:lnTo>
                  <a:lnTo>
                    <a:pt x="247294" y="6692"/>
                  </a:lnTo>
                  <a:lnTo>
                    <a:pt x="239014" y="317"/>
                  </a:lnTo>
                  <a:lnTo>
                    <a:pt x="238239" y="0"/>
                  </a:lnTo>
                  <a:lnTo>
                    <a:pt x="222377" y="0"/>
                  </a:lnTo>
                  <a:lnTo>
                    <a:pt x="222377" y="6692"/>
                  </a:lnTo>
                  <a:lnTo>
                    <a:pt x="196062" y="19621"/>
                  </a:lnTo>
                  <a:lnTo>
                    <a:pt x="189344" y="16484"/>
                  </a:lnTo>
                  <a:lnTo>
                    <a:pt x="189344" y="23964"/>
                  </a:lnTo>
                  <a:lnTo>
                    <a:pt x="153009" y="49352"/>
                  </a:lnTo>
                  <a:lnTo>
                    <a:pt x="148971" y="46532"/>
                  </a:lnTo>
                  <a:lnTo>
                    <a:pt x="148971" y="56972"/>
                  </a:lnTo>
                  <a:lnTo>
                    <a:pt x="136004" y="133985"/>
                  </a:lnTo>
                  <a:lnTo>
                    <a:pt x="133985" y="129400"/>
                  </a:lnTo>
                  <a:lnTo>
                    <a:pt x="126530" y="112458"/>
                  </a:lnTo>
                  <a:lnTo>
                    <a:pt x="126530" y="129400"/>
                  </a:lnTo>
                  <a:lnTo>
                    <a:pt x="78066" y="78689"/>
                  </a:lnTo>
                  <a:lnTo>
                    <a:pt x="57315" y="56972"/>
                  </a:lnTo>
                  <a:lnTo>
                    <a:pt x="94665" y="56972"/>
                  </a:lnTo>
                  <a:lnTo>
                    <a:pt x="126530" y="129400"/>
                  </a:lnTo>
                  <a:lnTo>
                    <a:pt x="126530" y="112458"/>
                  </a:lnTo>
                  <a:lnTo>
                    <a:pt x="102133" y="56972"/>
                  </a:lnTo>
                  <a:lnTo>
                    <a:pt x="148971" y="56972"/>
                  </a:lnTo>
                  <a:lnTo>
                    <a:pt x="148971" y="46532"/>
                  </a:lnTo>
                  <a:lnTo>
                    <a:pt x="142100" y="41732"/>
                  </a:lnTo>
                  <a:lnTo>
                    <a:pt x="142100" y="50101"/>
                  </a:lnTo>
                  <a:lnTo>
                    <a:pt x="102095" y="50101"/>
                  </a:lnTo>
                  <a:lnTo>
                    <a:pt x="110502" y="30657"/>
                  </a:lnTo>
                  <a:lnTo>
                    <a:pt x="111379" y="28638"/>
                  </a:lnTo>
                  <a:lnTo>
                    <a:pt x="142100" y="50101"/>
                  </a:lnTo>
                  <a:lnTo>
                    <a:pt x="142100" y="41732"/>
                  </a:lnTo>
                  <a:lnTo>
                    <a:pt x="123355" y="28638"/>
                  </a:lnTo>
                  <a:lnTo>
                    <a:pt x="116662" y="23964"/>
                  </a:lnTo>
                  <a:lnTo>
                    <a:pt x="116865" y="23964"/>
                  </a:lnTo>
                  <a:lnTo>
                    <a:pt x="126149" y="19621"/>
                  </a:lnTo>
                  <a:lnTo>
                    <a:pt x="153009" y="7048"/>
                  </a:lnTo>
                  <a:lnTo>
                    <a:pt x="189141" y="23964"/>
                  </a:lnTo>
                  <a:lnTo>
                    <a:pt x="189344" y="23964"/>
                  </a:lnTo>
                  <a:lnTo>
                    <a:pt x="189344" y="16484"/>
                  </a:lnTo>
                  <a:lnTo>
                    <a:pt x="169214" y="7048"/>
                  </a:lnTo>
                  <a:lnTo>
                    <a:pt x="168452" y="6692"/>
                  </a:lnTo>
                  <a:lnTo>
                    <a:pt x="222377" y="6692"/>
                  </a:lnTo>
                  <a:lnTo>
                    <a:pt x="222377" y="0"/>
                  </a:lnTo>
                  <a:lnTo>
                    <a:pt x="137553" y="0"/>
                  </a:lnTo>
                  <a:lnTo>
                    <a:pt x="137553" y="6692"/>
                  </a:lnTo>
                  <a:lnTo>
                    <a:pt x="109943" y="19621"/>
                  </a:lnTo>
                  <a:lnTo>
                    <a:pt x="103060" y="16243"/>
                  </a:lnTo>
                  <a:lnTo>
                    <a:pt x="103060" y="30657"/>
                  </a:lnTo>
                  <a:lnTo>
                    <a:pt x="94665" y="50101"/>
                  </a:lnTo>
                  <a:lnTo>
                    <a:pt x="63931" y="50101"/>
                  </a:lnTo>
                  <a:lnTo>
                    <a:pt x="68440" y="47853"/>
                  </a:lnTo>
                  <a:lnTo>
                    <a:pt x="103060" y="30657"/>
                  </a:lnTo>
                  <a:lnTo>
                    <a:pt x="103060" y="16243"/>
                  </a:lnTo>
                  <a:lnTo>
                    <a:pt x="102158" y="15798"/>
                  </a:lnTo>
                  <a:lnTo>
                    <a:pt x="102158" y="23444"/>
                  </a:lnTo>
                  <a:lnTo>
                    <a:pt x="52997" y="47853"/>
                  </a:lnTo>
                  <a:lnTo>
                    <a:pt x="54267" y="23964"/>
                  </a:lnTo>
                  <a:lnTo>
                    <a:pt x="54292" y="23444"/>
                  </a:lnTo>
                  <a:lnTo>
                    <a:pt x="54559" y="18503"/>
                  </a:lnTo>
                  <a:lnTo>
                    <a:pt x="69215" y="7264"/>
                  </a:lnTo>
                  <a:lnTo>
                    <a:pt x="102158" y="23444"/>
                  </a:lnTo>
                  <a:lnTo>
                    <a:pt x="102158" y="15798"/>
                  </a:lnTo>
                  <a:lnTo>
                    <a:pt x="84785" y="7264"/>
                  </a:lnTo>
                  <a:lnTo>
                    <a:pt x="83616" y="6692"/>
                  </a:lnTo>
                  <a:lnTo>
                    <a:pt x="137553" y="6692"/>
                  </a:lnTo>
                  <a:lnTo>
                    <a:pt x="137553" y="0"/>
                  </a:lnTo>
                  <a:lnTo>
                    <a:pt x="67729" y="0"/>
                  </a:lnTo>
                  <a:lnTo>
                    <a:pt x="67030" y="317"/>
                  </a:lnTo>
                  <a:lnTo>
                    <a:pt x="47447" y="15328"/>
                  </a:lnTo>
                  <a:lnTo>
                    <a:pt x="47447" y="23964"/>
                  </a:lnTo>
                  <a:lnTo>
                    <a:pt x="46050" y="50101"/>
                  </a:lnTo>
                  <a:lnTo>
                    <a:pt x="13322" y="50101"/>
                  </a:lnTo>
                  <a:lnTo>
                    <a:pt x="47447" y="23964"/>
                  </a:lnTo>
                  <a:lnTo>
                    <a:pt x="47447" y="15328"/>
                  </a:lnTo>
                  <a:lnTo>
                    <a:pt x="1130" y="50800"/>
                  </a:lnTo>
                  <a:lnTo>
                    <a:pt x="1003" y="50952"/>
                  </a:lnTo>
                  <a:lnTo>
                    <a:pt x="762" y="51155"/>
                  </a:lnTo>
                  <a:lnTo>
                    <a:pt x="139" y="52070"/>
                  </a:lnTo>
                  <a:lnTo>
                    <a:pt x="0" y="52362"/>
                  </a:lnTo>
                  <a:lnTo>
                    <a:pt x="101" y="54940"/>
                  </a:lnTo>
                  <a:lnTo>
                    <a:pt x="150749" y="189852"/>
                  </a:lnTo>
                  <a:lnTo>
                    <a:pt x="151345" y="190258"/>
                  </a:lnTo>
                  <a:lnTo>
                    <a:pt x="154660" y="190258"/>
                  </a:lnTo>
                  <a:lnTo>
                    <a:pt x="154901" y="190119"/>
                  </a:lnTo>
                  <a:lnTo>
                    <a:pt x="155270" y="189852"/>
                  </a:lnTo>
                  <a:lnTo>
                    <a:pt x="169062" y="177546"/>
                  </a:lnTo>
                  <a:lnTo>
                    <a:pt x="171361" y="175488"/>
                  </a:lnTo>
                  <a:lnTo>
                    <a:pt x="227101" y="125730"/>
                  </a:lnTo>
                  <a:lnTo>
                    <a:pt x="304101" y="56972"/>
                  </a:lnTo>
                  <a:lnTo>
                    <a:pt x="305079" y="56108"/>
                  </a:lnTo>
                  <a:lnTo>
                    <a:pt x="305460" y="55727"/>
                  </a:lnTo>
                  <a:lnTo>
                    <a:pt x="305727" y="55359"/>
                  </a:lnTo>
                  <a:lnTo>
                    <a:pt x="305917" y="549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5749" y="1766241"/>
              <a:ext cx="76200" cy="7619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5749" y="3404541"/>
              <a:ext cx="76200" cy="761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5749" y="6014391"/>
              <a:ext cx="76200" cy="7619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5749" y="8471840"/>
              <a:ext cx="76200" cy="76199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85746" y="866834"/>
            <a:ext cx="12399014" cy="8610600"/>
          </a:xfrm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514350" indent="-501650">
              <a:lnSpc>
                <a:spcPct val="100000"/>
              </a:lnSpc>
              <a:spcBef>
                <a:spcPts val="980"/>
              </a:spcBef>
              <a:buAutoNum type="arabicPeriod"/>
              <a:tabLst>
                <a:tab pos="514350" algn="l"/>
              </a:tabLst>
            </a:pPr>
            <a:r>
              <a:rPr sz="3400" b="1" spc="-265" dirty="0">
                <a:latin typeface="Arial"/>
                <a:cs typeface="Arial"/>
              </a:rPr>
              <a:t>Revenue</a:t>
            </a:r>
            <a:r>
              <a:rPr sz="3400" b="1" spc="25" dirty="0">
                <a:latin typeface="Arial"/>
                <a:cs typeface="Arial"/>
              </a:rPr>
              <a:t> </a:t>
            </a:r>
            <a:r>
              <a:rPr sz="3400" b="1" spc="-245" dirty="0">
                <a:latin typeface="Arial"/>
                <a:cs typeface="Arial"/>
              </a:rPr>
              <a:t>Peaks</a:t>
            </a:r>
            <a:r>
              <a:rPr sz="3400" b="1" spc="10" dirty="0">
                <a:latin typeface="Arial"/>
                <a:cs typeface="Arial"/>
              </a:rPr>
              <a:t> </a:t>
            </a:r>
            <a:r>
              <a:rPr sz="3400" b="1" spc="-40" dirty="0">
                <a:latin typeface="Arial"/>
                <a:cs typeface="Arial"/>
              </a:rPr>
              <a:t>and</a:t>
            </a:r>
            <a:r>
              <a:rPr sz="3400" b="1" spc="-135" dirty="0">
                <a:latin typeface="Arial"/>
                <a:cs typeface="Arial"/>
              </a:rPr>
              <a:t> </a:t>
            </a:r>
            <a:r>
              <a:rPr sz="3400" b="1" spc="-95" dirty="0">
                <a:latin typeface="Arial"/>
                <a:cs typeface="Arial"/>
              </a:rPr>
              <a:t>Patterns</a:t>
            </a:r>
            <a:endParaRPr sz="3400" dirty="0">
              <a:latin typeface="Arial"/>
              <a:cs typeface="Arial"/>
            </a:endParaRPr>
          </a:p>
          <a:p>
            <a:pPr marL="515620" algn="just">
              <a:lnSpc>
                <a:spcPct val="100000"/>
              </a:lnSpc>
              <a:spcBef>
                <a:spcPts val="620"/>
              </a:spcBef>
            </a:pPr>
            <a:r>
              <a:rPr sz="2300" b="1" spc="-65" dirty="0">
                <a:latin typeface="Arial"/>
                <a:cs typeface="Arial"/>
              </a:rPr>
              <a:t>Weekend</a:t>
            </a:r>
            <a:r>
              <a:rPr sz="2300" b="1" spc="-75" dirty="0">
                <a:latin typeface="Arial"/>
                <a:cs typeface="Arial"/>
              </a:rPr>
              <a:t> </a:t>
            </a:r>
            <a:r>
              <a:rPr sz="2300" b="1" spc="-170" dirty="0">
                <a:latin typeface="Arial"/>
                <a:cs typeface="Arial"/>
              </a:rPr>
              <a:t>Revenue</a:t>
            </a:r>
            <a:r>
              <a:rPr sz="2300" b="1" spc="15" dirty="0">
                <a:latin typeface="Arial"/>
                <a:cs typeface="Arial"/>
              </a:rPr>
              <a:t> </a:t>
            </a:r>
            <a:r>
              <a:rPr sz="2300" b="1" spc="-20" dirty="0">
                <a:latin typeface="Arial"/>
                <a:cs typeface="Arial"/>
              </a:rPr>
              <a:t>Surges:</a:t>
            </a:r>
            <a:endParaRPr sz="2300" dirty="0">
              <a:latin typeface="Arial"/>
              <a:cs typeface="Arial"/>
            </a:endParaRPr>
          </a:p>
          <a:p>
            <a:pPr marL="12700" marR="5080" algn="just">
              <a:lnSpc>
                <a:spcPct val="116799"/>
              </a:lnSpc>
            </a:pPr>
            <a:r>
              <a:rPr sz="2300" spc="-85" dirty="0">
                <a:latin typeface="Arial"/>
                <a:cs typeface="Arial"/>
              </a:rPr>
              <a:t>Revenue</a:t>
            </a:r>
            <a:r>
              <a:rPr sz="2300" spc="1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peaks</a:t>
            </a:r>
            <a:r>
              <a:rPr sz="2300" spc="1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during</a:t>
            </a:r>
            <a:r>
              <a:rPr sz="2300" spc="1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weekends,</a:t>
            </a:r>
            <a:r>
              <a:rPr sz="2300" spc="1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with</a:t>
            </a:r>
            <a:r>
              <a:rPr sz="2300" spc="1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significantly</a:t>
            </a:r>
            <a:r>
              <a:rPr sz="2300" spc="1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higher</a:t>
            </a:r>
            <a:r>
              <a:rPr sz="2300" spc="120" dirty="0">
                <a:latin typeface="Arial"/>
                <a:cs typeface="Arial"/>
              </a:rPr>
              <a:t> </a:t>
            </a:r>
            <a:r>
              <a:rPr sz="2300" spc="-170" dirty="0">
                <a:latin typeface="Arial"/>
                <a:cs typeface="Arial"/>
              </a:rPr>
              <a:t>RevPAR</a:t>
            </a:r>
            <a:r>
              <a:rPr sz="2300" spc="125" dirty="0">
                <a:latin typeface="Arial"/>
                <a:cs typeface="Arial"/>
              </a:rPr>
              <a:t> </a:t>
            </a:r>
            <a:r>
              <a:rPr sz="2300" spc="-90" dirty="0">
                <a:latin typeface="Arial"/>
                <a:cs typeface="Arial"/>
              </a:rPr>
              <a:t>(Revenue</a:t>
            </a:r>
            <a:r>
              <a:rPr sz="2300" spc="120" dirty="0">
                <a:latin typeface="Arial"/>
                <a:cs typeface="Arial"/>
              </a:rPr>
              <a:t> </a:t>
            </a:r>
            <a:r>
              <a:rPr sz="2300" spc="-20" dirty="0">
                <a:latin typeface="Arial"/>
                <a:cs typeface="Arial"/>
              </a:rPr>
              <a:t>Per</a:t>
            </a:r>
            <a:r>
              <a:rPr sz="2300" spc="1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Available</a:t>
            </a:r>
            <a:r>
              <a:rPr sz="2300" spc="120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Room) </a:t>
            </a:r>
            <a:r>
              <a:rPr sz="2300" dirty="0">
                <a:latin typeface="Arial"/>
                <a:cs typeface="Arial"/>
              </a:rPr>
              <a:t>and</a:t>
            </a:r>
            <a:r>
              <a:rPr sz="2300" spc="40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occupancy</a:t>
            </a:r>
            <a:r>
              <a:rPr sz="2300" spc="45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rates.</a:t>
            </a:r>
            <a:r>
              <a:rPr sz="2300" spc="40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This</a:t>
            </a:r>
            <a:r>
              <a:rPr sz="2300" spc="45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pattern</a:t>
            </a:r>
            <a:r>
              <a:rPr sz="2300" spc="40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suggests</a:t>
            </a:r>
            <a:r>
              <a:rPr sz="2300" spc="45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the</a:t>
            </a:r>
            <a:r>
              <a:rPr sz="2300" spc="45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need</a:t>
            </a:r>
            <a:r>
              <a:rPr sz="2300" spc="40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to</a:t>
            </a:r>
            <a:r>
              <a:rPr sz="2300" spc="45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optimize</a:t>
            </a:r>
            <a:r>
              <a:rPr sz="2300" spc="40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pricing</a:t>
            </a:r>
            <a:r>
              <a:rPr sz="2300" spc="45" dirty="0">
                <a:latin typeface="Arial"/>
                <a:cs typeface="Arial"/>
              </a:rPr>
              <a:t>  </a:t>
            </a:r>
            <a:r>
              <a:rPr sz="2300" dirty="0">
                <a:latin typeface="Arial"/>
                <a:cs typeface="Arial"/>
              </a:rPr>
              <a:t>and</a:t>
            </a:r>
            <a:r>
              <a:rPr sz="2300" spc="40" dirty="0">
                <a:latin typeface="Arial"/>
                <a:cs typeface="Arial"/>
              </a:rPr>
              <a:t>  </a:t>
            </a:r>
            <a:r>
              <a:rPr sz="2300" spc="-10" dirty="0">
                <a:latin typeface="Arial"/>
                <a:cs typeface="Arial"/>
              </a:rPr>
              <a:t>promotional </a:t>
            </a:r>
            <a:r>
              <a:rPr sz="2300" spc="-40" dirty="0">
                <a:latin typeface="Arial"/>
                <a:cs typeface="Arial"/>
              </a:rPr>
              <a:t>strategies</a:t>
            </a:r>
            <a:r>
              <a:rPr sz="2300" spc="6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during</a:t>
            </a:r>
            <a:r>
              <a:rPr sz="2300" spc="60" dirty="0">
                <a:latin typeface="Arial"/>
                <a:cs typeface="Arial"/>
              </a:rPr>
              <a:t> </a:t>
            </a:r>
            <a:r>
              <a:rPr sz="2300" spc="-35" dirty="0">
                <a:latin typeface="Arial"/>
                <a:cs typeface="Arial"/>
              </a:rPr>
              <a:t>weekends</a:t>
            </a:r>
            <a:r>
              <a:rPr sz="2300" spc="6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to</a:t>
            </a:r>
            <a:r>
              <a:rPr sz="2300" spc="6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capitalize</a:t>
            </a:r>
            <a:r>
              <a:rPr sz="2300" spc="6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on</a:t>
            </a:r>
            <a:r>
              <a:rPr sz="2300" spc="6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high</a:t>
            </a:r>
            <a:r>
              <a:rPr sz="2300" spc="65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demand.</a:t>
            </a:r>
            <a:endParaRPr sz="2300" dirty="0">
              <a:latin typeface="Arial"/>
              <a:cs typeface="Arial"/>
            </a:endParaRPr>
          </a:p>
          <a:p>
            <a:pPr marL="515620" algn="just">
              <a:lnSpc>
                <a:spcPct val="100000"/>
              </a:lnSpc>
              <a:spcBef>
                <a:spcPts val="465"/>
              </a:spcBef>
            </a:pPr>
            <a:r>
              <a:rPr sz="2300" b="1" spc="-114" dirty="0">
                <a:latin typeface="Arial"/>
                <a:cs typeface="Arial"/>
              </a:rPr>
              <a:t>City-</a:t>
            </a:r>
            <a:r>
              <a:rPr sz="2300" b="1" spc="-80" dirty="0">
                <a:latin typeface="Arial"/>
                <a:cs typeface="Arial"/>
              </a:rPr>
              <a:t>Wise</a:t>
            </a:r>
            <a:r>
              <a:rPr sz="2300" b="1" spc="-40" dirty="0">
                <a:latin typeface="Arial"/>
                <a:cs typeface="Arial"/>
              </a:rPr>
              <a:t> </a:t>
            </a:r>
            <a:r>
              <a:rPr sz="2300" b="1" spc="-50" dirty="0">
                <a:latin typeface="Arial"/>
                <a:cs typeface="Arial"/>
              </a:rPr>
              <a:t>Performance:</a:t>
            </a:r>
            <a:endParaRPr sz="2300" dirty="0">
              <a:latin typeface="Arial"/>
              <a:cs typeface="Arial"/>
            </a:endParaRPr>
          </a:p>
          <a:p>
            <a:pPr marL="12700" marR="5080" algn="just">
              <a:lnSpc>
                <a:spcPct val="116799"/>
              </a:lnSpc>
              <a:spcBef>
                <a:spcPts val="5"/>
              </a:spcBef>
            </a:pPr>
            <a:r>
              <a:rPr sz="2300" dirty="0">
                <a:latin typeface="Arial"/>
                <a:cs typeface="Arial"/>
              </a:rPr>
              <a:t>Mumbai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leads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in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spc="-25" dirty="0">
                <a:latin typeface="Arial"/>
                <a:cs typeface="Arial"/>
              </a:rPr>
              <a:t>revenue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generation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with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spc="145" dirty="0">
                <a:latin typeface="Arial"/>
                <a:cs typeface="Arial"/>
              </a:rPr>
              <a:t>661</a:t>
            </a:r>
            <a:r>
              <a:rPr sz="2300" spc="10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million.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Delhi: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spc="-55" dirty="0">
                <a:latin typeface="Arial"/>
                <a:cs typeface="Arial"/>
              </a:rPr>
              <a:t>Records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the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highest</a:t>
            </a:r>
            <a:r>
              <a:rPr sz="2300" spc="9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occupancy</a:t>
            </a:r>
            <a:r>
              <a:rPr sz="2300" spc="100" dirty="0">
                <a:latin typeface="Arial"/>
                <a:cs typeface="Arial"/>
              </a:rPr>
              <a:t> </a:t>
            </a:r>
            <a:r>
              <a:rPr sz="2300" spc="-20" dirty="0">
                <a:latin typeface="Arial"/>
                <a:cs typeface="Arial"/>
              </a:rPr>
              <a:t>rate </a:t>
            </a:r>
            <a:r>
              <a:rPr sz="2300" dirty="0">
                <a:latin typeface="Arial"/>
                <a:cs typeface="Arial"/>
              </a:rPr>
              <a:t>but</a:t>
            </a:r>
            <a:r>
              <a:rPr sz="2300" spc="17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the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lowest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revenue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at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spc="145" dirty="0">
                <a:latin typeface="Arial"/>
                <a:cs typeface="Arial"/>
              </a:rPr>
              <a:t>291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million,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indicating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the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potential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for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revenue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spc="-25" dirty="0">
                <a:latin typeface="Arial"/>
                <a:cs typeface="Arial"/>
              </a:rPr>
              <a:t>enhancement</a:t>
            </a:r>
            <a:r>
              <a:rPr sz="2300" spc="175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through </a:t>
            </a:r>
            <a:r>
              <a:rPr sz="2300" dirty="0">
                <a:latin typeface="Arial"/>
                <a:cs typeface="Arial"/>
              </a:rPr>
              <a:t>targeted</a:t>
            </a:r>
            <a:r>
              <a:rPr sz="2300" spc="-35" dirty="0">
                <a:latin typeface="Arial"/>
                <a:cs typeface="Arial"/>
              </a:rPr>
              <a:t> </a:t>
            </a:r>
            <a:r>
              <a:rPr sz="2300" spc="-40" dirty="0">
                <a:latin typeface="Arial"/>
                <a:cs typeface="Arial"/>
              </a:rPr>
              <a:t>strategies</a:t>
            </a:r>
            <a:r>
              <a:rPr sz="2300" spc="-3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in</a:t>
            </a:r>
            <a:r>
              <a:rPr sz="2300" spc="-35" dirty="0">
                <a:latin typeface="Arial"/>
                <a:cs typeface="Arial"/>
              </a:rPr>
              <a:t> </a:t>
            </a:r>
            <a:r>
              <a:rPr sz="2300" spc="-55" dirty="0">
                <a:latin typeface="Arial"/>
                <a:cs typeface="Arial"/>
              </a:rPr>
              <a:t>high-</a:t>
            </a:r>
            <a:r>
              <a:rPr sz="2300" dirty="0">
                <a:latin typeface="Arial"/>
                <a:cs typeface="Arial"/>
              </a:rPr>
              <a:t>occupancy</a:t>
            </a:r>
            <a:r>
              <a:rPr sz="2300" spc="-3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but</a:t>
            </a:r>
            <a:r>
              <a:rPr sz="2300" spc="-35" dirty="0">
                <a:latin typeface="Arial"/>
                <a:cs typeface="Arial"/>
              </a:rPr>
              <a:t> </a:t>
            </a:r>
            <a:r>
              <a:rPr sz="2300" spc="-45" dirty="0">
                <a:latin typeface="Arial"/>
                <a:cs typeface="Arial"/>
              </a:rPr>
              <a:t>lower-</a:t>
            </a:r>
            <a:r>
              <a:rPr sz="2300" spc="-40" dirty="0">
                <a:latin typeface="Arial"/>
                <a:cs typeface="Arial"/>
              </a:rPr>
              <a:t>revenue</a:t>
            </a:r>
            <a:r>
              <a:rPr sz="2300" spc="-35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cities.</a:t>
            </a:r>
            <a:endParaRPr sz="23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965"/>
              </a:spcBef>
            </a:pPr>
            <a:endParaRPr sz="2300" dirty="0">
              <a:latin typeface="Arial"/>
              <a:cs typeface="Arial"/>
            </a:endParaRPr>
          </a:p>
          <a:p>
            <a:pPr marL="479425" indent="-466725">
              <a:lnSpc>
                <a:spcPct val="100000"/>
              </a:lnSpc>
              <a:spcBef>
                <a:spcPts val="5"/>
              </a:spcBef>
              <a:buAutoNum type="arabicPeriod" startAt="2"/>
              <a:tabLst>
                <a:tab pos="479425" algn="l"/>
              </a:tabLst>
            </a:pPr>
            <a:r>
              <a:rPr sz="3200" b="1" spc="-229" dirty="0">
                <a:latin typeface="Arial"/>
                <a:cs typeface="Arial"/>
              </a:rPr>
              <a:t>Pricing</a:t>
            </a:r>
            <a:r>
              <a:rPr sz="3200" b="1" spc="5" dirty="0">
                <a:latin typeface="Arial"/>
                <a:cs typeface="Arial"/>
              </a:rPr>
              <a:t> </a:t>
            </a:r>
            <a:r>
              <a:rPr sz="3200" b="1" spc="-175" dirty="0">
                <a:latin typeface="Arial"/>
                <a:cs typeface="Arial"/>
              </a:rPr>
              <a:t>Strategy</a:t>
            </a:r>
            <a:r>
              <a:rPr sz="3200" b="1" spc="-45" dirty="0">
                <a:latin typeface="Arial"/>
                <a:cs typeface="Arial"/>
              </a:rPr>
              <a:t> </a:t>
            </a:r>
            <a:r>
              <a:rPr sz="3200" b="1" spc="-75" dirty="0">
                <a:latin typeface="Arial"/>
                <a:cs typeface="Arial"/>
              </a:rPr>
              <a:t>and</a:t>
            </a:r>
            <a:r>
              <a:rPr sz="3200" b="1" spc="-65" dirty="0">
                <a:latin typeface="Arial"/>
                <a:cs typeface="Arial"/>
              </a:rPr>
              <a:t> </a:t>
            </a:r>
            <a:r>
              <a:rPr sz="3200" b="1" spc="-260" dirty="0">
                <a:latin typeface="Arial"/>
                <a:cs typeface="Arial"/>
              </a:rPr>
              <a:t>Revenue</a:t>
            </a:r>
            <a:r>
              <a:rPr sz="3200" b="1" spc="30" dirty="0">
                <a:latin typeface="Arial"/>
                <a:cs typeface="Arial"/>
              </a:rPr>
              <a:t> </a:t>
            </a:r>
            <a:r>
              <a:rPr sz="3200" b="1" spc="-110" dirty="0">
                <a:latin typeface="Arial"/>
                <a:cs typeface="Arial"/>
              </a:rPr>
              <a:t>Insights:</a:t>
            </a:r>
            <a:endParaRPr sz="3200" dirty="0">
              <a:latin typeface="Arial"/>
              <a:cs typeface="Arial"/>
            </a:endParaRPr>
          </a:p>
          <a:p>
            <a:pPr marL="515620" algn="just">
              <a:lnSpc>
                <a:spcPct val="100000"/>
              </a:lnSpc>
              <a:spcBef>
                <a:spcPts val="660"/>
              </a:spcBef>
            </a:pPr>
            <a:r>
              <a:rPr sz="2300" b="1" spc="-210" dirty="0">
                <a:latin typeface="Arial"/>
                <a:cs typeface="Arial"/>
              </a:rPr>
              <a:t>Lack</a:t>
            </a:r>
            <a:r>
              <a:rPr sz="2300" b="1" spc="30" dirty="0">
                <a:latin typeface="Arial"/>
                <a:cs typeface="Arial"/>
              </a:rPr>
              <a:t> </a:t>
            </a:r>
            <a:r>
              <a:rPr sz="2300" b="1" spc="-10" dirty="0">
                <a:latin typeface="Arial"/>
                <a:cs typeface="Arial"/>
              </a:rPr>
              <a:t>of</a:t>
            </a:r>
            <a:r>
              <a:rPr sz="2300" b="1" spc="-85" dirty="0">
                <a:latin typeface="Arial"/>
                <a:cs typeface="Arial"/>
              </a:rPr>
              <a:t> </a:t>
            </a:r>
            <a:r>
              <a:rPr sz="2300" b="1" spc="-114" dirty="0">
                <a:latin typeface="Arial"/>
                <a:cs typeface="Arial"/>
              </a:rPr>
              <a:t>dynamic</a:t>
            </a:r>
            <a:r>
              <a:rPr sz="2300" b="1" spc="-30" dirty="0">
                <a:latin typeface="Arial"/>
                <a:cs typeface="Arial"/>
              </a:rPr>
              <a:t> </a:t>
            </a:r>
            <a:r>
              <a:rPr sz="2300" b="1" spc="-10" dirty="0">
                <a:latin typeface="Arial"/>
                <a:cs typeface="Arial"/>
              </a:rPr>
              <a:t>pricing:</a:t>
            </a:r>
            <a:endParaRPr sz="2300" dirty="0">
              <a:latin typeface="Arial"/>
              <a:cs typeface="Arial"/>
            </a:endParaRPr>
          </a:p>
          <a:p>
            <a:pPr marL="12700" marR="5080" algn="just">
              <a:lnSpc>
                <a:spcPct val="116799"/>
              </a:lnSpc>
            </a:pPr>
            <a:r>
              <a:rPr sz="2300" dirty="0">
                <a:latin typeface="Arial"/>
                <a:cs typeface="Arial"/>
              </a:rPr>
              <a:t>Current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pricing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spc="-20" dirty="0">
                <a:latin typeface="Arial"/>
                <a:cs typeface="Arial"/>
              </a:rPr>
              <a:t>strategies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are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static,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with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minimal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spc="-90" dirty="0">
                <a:latin typeface="Arial"/>
                <a:cs typeface="Arial"/>
              </a:rPr>
              <a:t>week-over-</a:t>
            </a:r>
            <a:r>
              <a:rPr sz="2300" dirty="0">
                <a:latin typeface="Arial"/>
                <a:cs typeface="Arial"/>
              </a:rPr>
              <a:t>week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and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spc="-110" dirty="0">
                <a:latin typeface="Arial"/>
                <a:cs typeface="Arial"/>
              </a:rPr>
              <a:t>month-</a:t>
            </a:r>
            <a:r>
              <a:rPr sz="2300" spc="-90" dirty="0">
                <a:latin typeface="Arial"/>
                <a:cs typeface="Arial"/>
              </a:rPr>
              <a:t>over-</a:t>
            </a:r>
            <a:r>
              <a:rPr sz="2300" dirty="0">
                <a:latin typeface="Arial"/>
                <a:cs typeface="Arial"/>
              </a:rPr>
              <a:t>month</a:t>
            </a:r>
            <a:r>
              <a:rPr sz="2300" spc="185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revenue </a:t>
            </a:r>
            <a:r>
              <a:rPr sz="2300" dirty="0">
                <a:latin typeface="Arial"/>
                <a:cs typeface="Arial"/>
              </a:rPr>
              <a:t>changes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for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both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business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and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luxury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segments.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spc="-75" dirty="0">
                <a:latin typeface="Arial"/>
                <a:cs typeface="Arial"/>
              </a:rPr>
              <a:t>RevPAR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changes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closely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mirror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changes</a:t>
            </a:r>
            <a:r>
              <a:rPr sz="2300" spc="440" dirty="0">
                <a:latin typeface="Arial"/>
                <a:cs typeface="Arial"/>
              </a:rPr>
              <a:t> </a:t>
            </a:r>
            <a:r>
              <a:rPr sz="2300" spc="-25" dirty="0">
                <a:latin typeface="Arial"/>
                <a:cs typeface="Arial"/>
              </a:rPr>
              <a:t>in </a:t>
            </a:r>
            <a:r>
              <a:rPr sz="2300" dirty="0">
                <a:latin typeface="Arial"/>
                <a:cs typeface="Arial"/>
              </a:rPr>
              <a:t>occupancy%,</a:t>
            </a:r>
            <a:r>
              <a:rPr sz="2300" spc="2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and</a:t>
            </a:r>
            <a:r>
              <a:rPr sz="2300" spc="2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ADR</a:t>
            </a:r>
            <a:r>
              <a:rPr sz="2300" spc="2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(average</a:t>
            </a:r>
            <a:r>
              <a:rPr sz="2300" spc="29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daily</a:t>
            </a:r>
            <a:r>
              <a:rPr sz="2300" spc="2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rate)</a:t>
            </a:r>
            <a:r>
              <a:rPr sz="2300" spc="2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remains</a:t>
            </a:r>
            <a:r>
              <a:rPr sz="2300" spc="2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unchanged,</a:t>
            </a:r>
            <a:r>
              <a:rPr sz="2300" spc="29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indicating</a:t>
            </a:r>
            <a:r>
              <a:rPr sz="2300" spc="2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no</a:t>
            </a:r>
            <a:r>
              <a:rPr sz="2300" spc="28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dynamic</a:t>
            </a:r>
            <a:r>
              <a:rPr sz="2300" spc="285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pricing </a:t>
            </a:r>
            <a:r>
              <a:rPr sz="2300" spc="-25" dirty="0">
                <a:latin typeface="Arial"/>
                <a:cs typeface="Arial"/>
              </a:rPr>
              <a:t>adjustments</a:t>
            </a:r>
            <a:r>
              <a:rPr sz="2300" spc="2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based</a:t>
            </a:r>
            <a:r>
              <a:rPr sz="2300" spc="2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on</a:t>
            </a:r>
            <a:r>
              <a:rPr sz="2300" spc="2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demand.</a:t>
            </a:r>
            <a:r>
              <a:rPr sz="2300" spc="2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This</a:t>
            </a:r>
            <a:r>
              <a:rPr sz="2300" spc="2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highlights</a:t>
            </a:r>
            <a:r>
              <a:rPr sz="2300" spc="2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missed</a:t>
            </a:r>
            <a:r>
              <a:rPr sz="2300" spc="2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opportunities</a:t>
            </a:r>
            <a:r>
              <a:rPr sz="2300" spc="2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during</a:t>
            </a:r>
            <a:r>
              <a:rPr sz="2300" spc="2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peak</a:t>
            </a:r>
            <a:r>
              <a:rPr sz="2300" spc="225" dirty="0">
                <a:latin typeface="Arial"/>
                <a:cs typeface="Arial"/>
              </a:rPr>
              <a:t> </a:t>
            </a:r>
            <a:r>
              <a:rPr sz="2300" spc="-25" dirty="0">
                <a:latin typeface="Arial"/>
                <a:cs typeface="Arial"/>
              </a:rPr>
              <a:t>seasons</a:t>
            </a:r>
            <a:r>
              <a:rPr sz="2300" spc="220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(e.g., </a:t>
            </a:r>
            <a:r>
              <a:rPr sz="2300" spc="70" dirty="0">
                <a:latin typeface="Arial"/>
                <a:cs typeface="Arial"/>
              </a:rPr>
              <a:t>May,</a:t>
            </a:r>
            <a:r>
              <a:rPr sz="2300" spc="15" dirty="0">
                <a:latin typeface="Arial"/>
                <a:cs typeface="Arial"/>
              </a:rPr>
              <a:t> </a:t>
            </a:r>
            <a:r>
              <a:rPr sz="2300" spc="-90" dirty="0">
                <a:latin typeface="Arial"/>
                <a:cs typeface="Arial"/>
              </a:rPr>
              <a:t>June,</a:t>
            </a:r>
            <a:r>
              <a:rPr sz="2300" spc="15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July).</a:t>
            </a:r>
            <a:endParaRPr sz="2300" dirty="0">
              <a:latin typeface="Arial"/>
              <a:cs typeface="Arial"/>
            </a:endParaRPr>
          </a:p>
          <a:p>
            <a:pPr marL="515620" algn="just">
              <a:lnSpc>
                <a:spcPct val="100000"/>
              </a:lnSpc>
              <a:spcBef>
                <a:spcPts val="465"/>
              </a:spcBef>
            </a:pPr>
            <a:r>
              <a:rPr sz="2300" b="1" spc="-150" dirty="0">
                <a:latin typeface="Arial"/>
                <a:cs typeface="Arial"/>
              </a:rPr>
              <a:t>Static</a:t>
            </a:r>
            <a:r>
              <a:rPr sz="2300" b="1" spc="-10" dirty="0">
                <a:latin typeface="Arial"/>
                <a:cs typeface="Arial"/>
              </a:rPr>
              <a:t> </a:t>
            </a:r>
            <a:r>
              <a:rPr sz="2300" b="1" spc="-204" dirty="0">
                <a:latin typeface="Arial"/>
                <a:cs typeface="Arial"/>
              </a:rPr>
              <a:t>Room</a:t>
            </a:r>
            <a:r>
              <a:rPr sz="2300" b="1" spc="30" dirty="0">
                <a:latin typeface="Arial"/>
                <a:cs typeface="Arial"/>
              </a:rPr>
              <a:t> </a:t>
            </a:r>
            <a:r>
              <a:rPr sz="2300" b="1" spc="-185" dirty="0">
                <a:latin typeface="Arial"/>
                <a:cs typeface="Arial"/>
              </a:rPr>
              <a:t>Rates</a:t>
            </a:r>
            <a:r>
              <a:rPr sz="2300" b="1" spc="25" dirty="0">
                <a:latin typeface="Arial"/>
                <a:cs typeface="Arial"/>
              </a:rPr>
              <a:t> </a:t>
            </a:r>
            <a:r>
              <a:rPr sz="2300" b="1" spc="-215" dirty="0">
                <a:latin typeface="Arial"/>
                <a:cs typeface="Arial"/>
              </a:rPr>
              <a:t>Across</a:t>
            </a:r>
            <a:r>
              <a:rPr sz="2300" b="1" spc="30" dirty="0">
                <a:latin typeface="Arial"/>
                <a:cs typeface="Arial"/>
              </a:rPr>
              <a:t> </a:t>
            </a:r>
            <a:r>
              <a:rPr sz="2300" b="1" spc="-70" dirty="0">
                <a:latin typeface="Arial"/>
                <a:cs typeface="Arial"/>
              </a:rPr>
              <a:t>Weekdays</a:t>
            </a:r>
            <a:r>
              <a:rPr sz="2300" b="1" spc="-90" dirty="0">
                <a:latin typeface="Arial"/>
                <a:cs typeface="Arial"/>
              </a:rPr>
              <a:t> </a:t>
            </a:r>
            <a:r>
              <a:rPr sz="2300" b="1" spc="-20" dirty="0">
                <a:latin typeface="Arial"/>
                <a:cs typeface="Arial"/>
              </a:rPr>
              <a:t>and</a:t>
            </a:r>
            <a:r>
              <a:rPr sz="2300" b="1" spc="-65" dirty="0">
                <a:latin typeface="Arial"/>
                <a:cs typeface="Arial"/>
              </a:rPr>
              <a:t> </a:t>
            </a:r>
            <a:r>
              <a:rPr sz="2300" b="1" spc="-10" dirty="0">
                <a:latin typeface="Arial"/>
                <a:cs typeface="Arial"/>
              </a:rPr>
              <a:t>Weekends:</a:t>
            </a:r>
            <a:endParaRPr sz="2300" dirty="0">
              <a:latin typeface="Arial"/>
              <a:cs typeface="Arial"/>
            </a:endParaRPr>
          </a:p>
          <a:p>
            <a:pPr marL="12700" marR="5080" algn="just">
              <a:lnSpc>
                <a:spcPct val="116799"/>
              </a:lnSpc>
            </a:pPr>
            <a:r>
              <a:rPr sz="2300" spc="-70" dirty="0">
                <a:latin typeface="Arial"/>
                <a:cs typeface="Arial"/>
              </a:rPr>
              <a:t>There</a:t>
            </a:r>
            <a:r>
              <a:rPr sz="2300" spc="1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is</a:t>
            </a:r>
            <a:r>
              <a:rPr sz="2300" spc="1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no</a:t>
            </a:r>
            <a:r>
              <a:rPr sz="2300" spc="1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significant</a:t>
            </a:r>
            <a:r>
              <a:rPr sz="2300" spc="1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rate</a:t>
            </a:r>
            <a:r>
              <a:rPr sz="2300" spc="1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variation</a:t>
            </a:r>
            <a:r>
              <a:rPr sz="2300" spc="1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between</a:t>
            </a:r>
            <a:r>
              <a:rPr sz="2300" spc="1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weekdays</a:t>
            </a:r>
            <a:r>
              <a:rPr sz="2300" spc="1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and</a:t>
            </a:r>
            <a:r>
              <a:rPr sz="2300" spc="15" dirty="0">
                <a:latin typeface="Arial"/>
                <a:cs typeface="Arial"/>
              </a:rPr>
              <a:t> </a:t>
            </a:r>
            <a:r>
              <a:rPr sz="2300" spc="-20" dirty="0">
                <a:latin typeface="Arial"/>
                <a:cs typeface="Arial"/>
              </a:rPr>
              <a:t>weekends,</a:t>
            </a:r>
            <a:r>
              <a:rPr sz="2300" spc="1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which</a:t>
            </a:r>
            <a:r>
              <a:rPr sz="2300" spc="10" dirty="0">
                <a:latin typeface="Arial"/>
                <a:cs typeface="Arial"/>
              </a:rPr>
              <a:t> </a:t>
            </a:r>
            <a:r>
              <a:rPr sz="2300" spc="-60" dirty="0">
                <a:latin typeface="Arial"/>
                <a:cs typeface="Arial"/>
              </a:rPr>
              <a:t>represents</a:t>
            </a:r>
            <a:r>
              <a:rPr sz="2300" spc="15" dirty="0">
                <a:latin typeface="Arial"/>
                <a:cs typeface="Arial"/>
              </a:rPr>
              <a:t> </a:t>
            </a:r>
            <a:r>
              <a:rPr sz="2300" spc="60" dirty="0">
                <a:latin typeface="Arial"/>
                <a:cs typeface="Arial"/>
              </a:rPr>
              <a:t>a</a:t>
            </a:r>
            <a:r>
              <a:rPr sz="2300" spc="10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missed </a:t>
            </a:r>
            <a:r>
              <a:rPr sz="2300" dirty="0">
                <a:latin typeface="Arial"/>
                <a:cs typeface="Arial"/>
              </a:rPr>
              <a:t>opportunity</a:t>
            </a:r>
            <a:r>
              <a:rPr sz="2300" spc="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to</a:t>
            </a:r>
            <a:r>
              <a:rPr sz="2300" spc="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optimize</a:t>
            </a:r>
            <a:r>
              <a:rPr sz="2300" spc="20" dirty="0">
                <a:latin typeface="Arial"/>
                <a:cs typeface="Arial"/>
              </a:rPr>
              <a:t> </a:t>
            </a:r>
            <a:r>
              <a:rPr sz="2300" spc="-40" dirty="0">
                <a:latin typeface="Arial"/>
                <a:cs typeface="Arial"/>
              </a:rPr>
              <a:t>revenue</a:t>
            </a:r>
            <a:r>
              <a:rPr sz="2300" spc="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by</a:t>
            </a:r>
            <a:r>
              <a:rPr sz="2300" spc="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adjusting</a:t>
            </a:r>
            <a:r>
              <a:rPr sz="2300" spc="20" dirty="0">
                <a:latin typeface="Arial"/>
                <a:cs typeface="Arial"/>
              </a:rPr>
              <a:t> </a:t>
            </a:r>
            <a:r>
              <a:rPr sz="2300" spc="-25" dirty="0">
                <a:latin typeface="Arial"/>
                <a:cs typeface="Arial"/>
              </a:rPr>
              <a:t>rates</a:t>
            </a:r>
            <a:r>
              <a:rPr sz="2300" spc="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according</a:t>
            </a:r>
            <a:r>
              <a:rPr sz="2300" spc="20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to</a:t>
            </a:r>
            <a:r>
              <a:rPr sz="2300" spc="25" dirty="0">
                <a:latin typeface="Arial"/>
                <a:cs typeface="Arial"/>
              </a:rPr>
              <a:t> </a:t>
            </a:r>
            <a:r>
              <a:rPr sz="2300" dirty="0">
                <a:latin typeface="Arial"/>
                <a:cs typeface="Arial"/>
              </a:rPr>
              <a:t>demand</a:t>
            </a:r>
            <a:r>
              <a:rPr sz="2300" spc="20" dirty="0">
                <a:latin typeface="Arial"/>
                <a:cs typeface="Arial"/>
              </a:rPr>
              <a:t> </a:t>
            </a:r>
            <a:r>
              <a:rPr sz="2300" spc="-10" dirty="0">
                <a:latin typeface="Arial"/>
                <a:cs typeface="Arial"/>
              </a:rPr>
              <a:t>fluctuations.</a:t>
            </a:r>
            <a:endParaRPr sz="2300" dirty="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2671938" y="0"/>
            <a:ext cx="5616575" cy="10287000"/>
            <a:chOff x="12671938" y="0"/>
            <a:chExt cx="5616575" cy="10287000"/>
          </a:xfrm>
        </p:grpSpPr>
        <p:sp>
          <p:nvSpPr>
            <p:cNvPr id="12" name="object 12"/>
            <p:cNvSpPr/>
            <p:nvPr/>
          </p:nvSpPr>
          <p:spPr>
            <a:xfrm>
              <a:off x="13526993" y="0"/>
              <a:ext cx="4229100" cy="10287000"/>
            </a:xfrm>
            <a:custGeom>
              <a:avLst/>
              <a:gdLst/>
              <a:ahLst/>
              <a:cxnLst/>
              <a:rect l="l" t="t" r="r" b="b"/>
              <a:pathLst>
                <a:path w="4229100" h="10287000">
                  <a:moveTo>
                    <a:pt x="0" y="10287000"/>
                  </a:moveTo>
                  <a:lnTo>
                    <a:pt x="4228878" y="10287000"/>
                  </a:lnTo>
                  <a:lnTo>
                    <a:pt x="4228878" y="0"/>
                  </a:lnTo>
                  <a:lnTo>
                    <a:pt x="0" y="0"/>
                  </a:lnTo>
                  <a:lnTo>
                    <a:pt x="0" y="102870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7755871" y="0"/>
              <a:ext cx="532130" cy="10287000"/>
            </a:xfrm>
            <a:custGeom>
              <a:avLst/>
              <a:gdLst/>
              <a:ahLst/>
              <a:cxnLst/>
              <a:rect l="l" t="t" r="r" b="b"/>
              <a:pathLst>
                <a:path w="532130" h="10287000">
                  <a:moveTo>
                    <a:pt x="53212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532129" y="0"/>
                  </a:lnTo>
                  <a:lnTo>
                    <a:pt x="532129" y="10286999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770126" y="3334790"/>
              <a:ext cx="4887352" cy="2845102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671938" y="3247515"/>
              <a:ext cx="5083930" cy="430735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2700" y="158312"/>
            <a:ext cx="18299810" cy="101727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CE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905961" y="9272630"/>
            <a:ext cx="331470" cy="368300"/>
          </a:xfrm>
          <a:custGeom>
            <a:avLst/>
            <a:gdLst/>
            <a:ahLst/>
            <a:cxnLst/>
            <a:rect l="l" t="t" r="r" b="b"/>
            <a:pathLst>
              <a:path w="331469" h="368300">
                <a:moveTo>
                  <a:pt x="149001" y="285903"/>
                </a:moveTo>
                <a:lnTo>
                  <a:pt x="136804" y="285903"/>
                </a:lnTo>
                <a:lnTo>
                  <a:pt x="130777" y="285517"/>
                </a:lnTo>
                <a:lnTo>
                  <a:pt x="84159" y="273403"/>
                </a:lnTo>
                <a:lnTo>
                  <a:pt x="48683" y="250593"/>
                </a:lnTo>
                <a:lnTo>
                  <a:pt x="18314" y="213207"/>
                </a:lnTo>
                <a:lnTo>
                  <a:pt x="3320" y="174063"/>
                </a:lnTo>
                <a:lnTo>
                  <a:pt x="3258" y="173809"/>
                </a:lnTo>
                <a:lnTo>
                  <a:pt x="1155" y="161891"/>
                </a:lnTo>
                <a:lnTo>
                  <a:pt x="484" y="155889"/>
                </a:lnTo>
                <a:lnTo>
                  <a:pt x="37" y="146545"/>
                </a:lnTo>
                <a:lnTo>
                  <a:pt x="0" y="137762"/>
                </a:lnTo>
                <a:lnTo>
                  <a:pt x="955" y="125698"/>
                </a:lnTo>
                <a:lnTo>
                  <a:pt x="12178" y="85042"/>
                </a:lnTo>
                <a:lnTo>
                  <a:pt x="38837" y="44926"/>
                </a:lnTo>
                <a:lnTo>
                  <a:pt x="71972" y="18831"/>
                </a:lnTo>
                <a:lnTo>
                  <a:pt x="117220" y="2319"/>
                </a:lnTo>
                <a:lnTo>
                  <a:pt x="141264" y="0"/>
                </a:lnTo>
                <a:lnTo>
                  <a:pt x="153361" y="371"/>
                </a:lnTo>
                <a:lnTo>
                  <a:pt x="194511" y="9617"/>
                </a:lnTo>
                <a:lnTo>
                  <a:pt x="221006" y="23205"/>
                </a:lnTo>
                <a:lnTo>
                  <a:pt x="135099" y="23205"/>
                </a:lnTo>
                <a:lnTo>
                  <a:pt x="127317" y="23971"/>
                </a:lnTo>
                <a:lnTo>
                  <a:pt x="89865" y="35330"/>
                </a:lnTo>
                <a:lnTo>
                  <a:pt x="52710" y="63846"/>
                </a:lnTo>
                <a:lnTo>
                  <a:pt x="29297" y="104411"/>
                </a:lnTo>
                <a:lnTo>
                  <a:pt x="23191" y="150847"/>
                </a:lnTo>
                <a:lnTo>
                  <a:pt x="23958" y="158636"/>
                </a:lnTo>
                <a:lnTo>
                  <a:pt x="35320" y="196083"/>
                </a:lnTo>
                <a:lnTo>
                  <a:pt x="63830" y="233228"/>
                </a:lnTo>
                <a:lnTo>
                  <a:pt x="104383" y="256637"/>
                </a:lnTo>
                <a:lnTo>
                  <a:pt x="135082" y="262747"/>
                </a:lnTo>
                <a:lnTo>
                  <a:pt x="221098" y="262747"/>
                </a:lnTo>
                <a:lnTo>
                  <a:pt x="217713" y="264919"/>
                </a:lnTo>
                <a:lnTo>
                  <a:pt x="172984" y="282835"/>
                </a:lnTo>
                <a:lnTo>
                  <a:pt x="155027" y="285517"/>
                </a:lnTo>
                <a:lnTo>
                  <a:pt x="149001" y="285903"/>
                </a:lnTo>
                <a:close/>
              </a:path>
              <a:path w="331469" h="368300">
                <a:moveTo>
                  <a:pt x="221098" y="262747"/>
                </a:moveTo>
                <a:lnTo>
                  <a:pt x="150832" y="262747"/>
                </a:lnTo>
                <a:lnTo>
                  <a:pt x="158619" y="261979"/>
                </a:lnTo>
                <a:lnTo>
                  <a:pt x="174050" y="258910"/>
                </a:lnTo>
                <a:lnTo>
                  <a:pt x="216044" y="238192"/>
                </a:lnTo>
                <a:lnTo>
                  <a:pt x="246914" y="202984"/>
                </a:lnTo>
                <a:lnTo>
                  <a:pt x="261965" y="158636"/>
                </a:lnTo>
                <a:lnTo>
                  <a:pt x="262667" y="134444"/>
                </a:lnTo>
                <a:lnTo>
                  <a:pt x="262075" y="128425"/>
                </a:lnTo>
                <a:lnTo>
                  <a:pt x="261967" y="127328"/>
                </a:lnTo>
                <a:lnTo>
                  <a:pt x="250608" y="89878"/>
                </a:lnTo>
                <a:lnTo>
                  <a:pt x="222092" y="52724"/>
                </a:lnTo>
                <a:lnTo>
                  <a:pt x="181527" y="29311"/>
                </a:lnTo>
                <a:lnTo>
                  <a:pt x="150821" y="23205"/>
                </a:lnTo>
                <a:lnTo>
                  <a:pt x="221006" y="23205"/>
                </a:lnTo>
                <a:lnTo>
                  <a:pt x="252838" y="51499"/>
                </a:lnTo>
                <a:lnTo>
                  <a:pt x="276984" y="93176"/>
                </a:lnTo>
                <a:lnTo>
                  <a:pt x="285691" y="134444"/>
                </a:lnTo>
                <a:lnTo>
                  <a:pt x="285904" y="146545"/>
                </a:lnTo>
                <a:lnTo>
                  <a:pt x="285707" y="150847"/>
                </a:lnTo>
                <a:lnTo>
                  <a:pt x="274359" y="199407"/>
                </a:lnTo>
                <a:lnTo>
                  <a:pt x="252195" y="235291"/>
                </a:lnTo>
                <a:lnTo>
                  <a:pt x="248099" y="239745"/>
                </a:lnTo>
                <a:lnTo>
                  <a:pt x="262016" y="258148"/>
                </a:lnTo>
                <a:lnTo>
                  <a:pt x="227557" y="258148"/>
                </a:lnTo>
                <a:lnTo>
                  <a:pt x="222788" y="261653"/>
                </a:lnTo>
                <a:lnTo>
                  <a:pt x="221098" y="262747"/>
                </a:lnTo>
                <a:close/>
              </a:path>
              <a:path w="331469" h="368300">
                <a:moveTo>
                  <a:pt x="318976" y="367730"/>
                </a:moveTo>
                <a:lnTo>
                  <a:pt x="316443" y="367730"/>
                </a:lnTo>
                <a:lnTo>
                  <a:pt x="313550" y="367326"/>
                </a:lnTo>
                <a:lnTo>
                  <a:pt x="311852" y="366734"/>
                </a:lnTo>
                <a:lnTo>
                  <a:pt x="308691" y="364875"/>
                </a:lnTo>
                <a:lnTo>
                  <a:pt x="307349" y="363679"/>
                </a:lnTo>
                <a:lnTo>
                  <a:pt x="227557" y="258148"/>
                </a:lnTo>
                <a:lnTo>
                  <a:pt x="262016" y="258148"/>
                </a:lnTo>
                <a:lnTo>
                  <a:pt x="328123" y="345561"/>
                </a:lnTo>
                <a:lnTo>
                  <a:pt x="328315" y="345561"/>
                </a:lnTo>
                <a:lnTo>
                  <a:pt x="329419" y="347025"/>
                </a:lnTo>
                <a:lnTo>
                  <a:pt x="330201" y="348644"/>
                </a:lnTo>
                <a:lnTo>
                  <a:pt x="331122" y="352193"/>
                </a:lnTo>
                <a:lnTo>
                  <a:pt x="331225" y="353988"/>
                </a:lnTo>
                <a:lnTo>
                  <a:pt x="330717" y="357619"/>
                </a:lnTo>
                <a:lnTo>
                  <a:pt x="330125" y="359317"/>
                </a:lnTo>
                <a:lnTo>
                  <a:pt x="328267" y="362477"/>
                </a:lnTo>
                <a:lnTo>
                  <a:pt x="327195" y="363679"/>
                </a:lnTo>
                <a:lnTo>
                  <a:pt x="327070" y="363819"/>
                </a:lnTo>
                <a:lnTo>
                  <a:pt x="324144" y="366028"/>
                </a:lnTo>
                <a:lnTo>
                  <a:pt x="322682" y="366734"/>
                </a:lnTo>
                <a:lnTo>
                  <a:pt x="322817" y="366734"/>
                </a:lnTo>
                <a:lnTo>
                  <a:pt x="318976" y="367730"/>
                </a:lnTo>
                <a:close/>
              </a:path>
            </a:pathLst>
          </a:custGeom>
          <a:solidFill>
            <a:srgbClr val="8C6F2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874986" y="2077231"/>
            <a:ext cx="306070" cy="190500"/>
          </a:xfrm>
          <a:custGeom>
            <a:avLst/>
            <a:gdLst/>
            <a:ahLst/>
            <a:cxnLst/>
            <a:rect l="l" t="t" r="r" b="b"/>
            <a:pathLst>
              <a:path w="306070" h="190500">
                <a:moveTo>
                  <a:pt x="154663" y="190257"/>
                </a:moveTo>
                <a:lnTo>
                  <a:pt x="151350" y="190257"/>
                </a:lnTo>
                <a:lnTo>
                  <a:pt x="151119" y="190122"/>
                </a:lnTo>
                <a:lnTo>
                  <a:pt x="549" y="55720"/>
                </a:lnTo>
                <a:lnTo>
                  <a:pt x="0" y="52364"/>
                </a:lnTo>
                <a:lnTo>
                  <a:pt x="137" y="52069"/>
                </a:lnTo>
                <a:lnTo>
                  <a:pt x="763" y="51159"/>
                </a:lnTo>
                <a:lnTo>
                  <a:pt x="999" y="50956"/>
                </a:lnTo>
                <a:lnTo>
                  <a:pt x="1131" y="50794"/>
                </a:lnTo>
                <a:lnTo>
                  <a:pt x="67029" y="315"/>
                </a:lnTo>
                <a:lnTo>
                  <a:pt x="67730" y="0"/>
                </a:lnTo>
                <a:lnTo>
                  <a:pt x="238239" y="0"/>
                </a:lnTo>
                <a:lnTo>
                  <a:pt x="239017" y="315"/>
                </a:lnTo>
                <a:lnTo>
                  <a:pt x="247302" y="6694"/>
                </a:lnTo>
                <a:lnTo>
                  <a:pt x="83621" y="6694"/>
                </a:lnTo>
                <a:lnTo>
                  <a:pt x="84792" y="7269"/>
                </a:lnTo>
                <a:lnTo>
                  <a:pt x="69222" y="7269"/>
                </a:lnTo>
                <a:lnTo>
                  <a:pt x="54560" y="18505"/>
                </a:lnTo>
                <a:lnTo>
                  <a:pt x="54298" y="23445"/>
                </a:lnTo>
                <a:lnTo>
                  <a:pt x="54271" y="23960"/>
                </a:lnTo>
                <a:lnTo>
                  <a:pt x="47445" y="23960"/>
                </a:lnTo>
                <a:lnTo>
                  <a:pt x="13321" y="50094"/>
                </a:lnTo>
                <a:lnTo>
                  <a:pt x="303962" y="50094"/>
                </a:lnTo>
                <a:lnTo>
                  <a:pt x="304876" y="50794"/>
                </a:lnTo>
                <a:lnTo>
                  <a:pt x="305010" y="50956"/>
                </a:lnTo>
                <a:lnTo>
                  <a:pt x="305245" y="51159"/>
                </a:lnTo>
                <a:lnTo>
                  <a:pt x="305803" y="51914"/>
                </a:lnTo>
                <a:lnTo>
                  <a:pt x="304108" y="56973"/>
                </a:lnTo>
                <a:lnTo>
                  <a:pt x="12196" y="56973"/>
                </a:lnTo>
                <a:lnTo>
                  <a:pt x="89201" y="125722"/>
                </a:lnTo>
                <a:lnTo>
                  <a:pt x="97205" y="125722"/>
                </a:lnTo>
                <a:lnTo>
                  <a:pt x="106718" y="141360"/>
                </a:lnTo>
                <a:lnTo>
                  <a:pt x="144948" y="175489"/>
                </a:lnTo>
                <a:lnTo>
                  <a:pt x="152239" y="175489"/>
                </a:lnTo>
                <a:lnTo>
                  <a:pt x="153010" y="177547"/>
                </a:lnTo>
                <a:lnTo>
                  <a:pt x="169058" y="177547"/>
                </a:lnTo>
                <a:lnTo>
                  <a:pt x="155270" y="189856"/>
                </a:lnTo>
                <a:lnTo>
                  <a:pt x="154898" y="190122"/>
                </a:lnTo>
                <a:lnTo>
                  <a:pt x="154663" y="190257"/>
                </a:lnTo>
                <a:close/>
              </a:path>
              <a:path w="306070" h="190500">
                <a:moveTo>
                  <a:pt x="126146" y="19619"/>
                </a:moveTo>
                <a:lnTo>
                  <a:pt x="109950" y="19619"/>
                </a:lnTo>
                <a:lnTo>
                  <a:pt x="137555" y="6694"/>
                </a:lnTo>
                <a:lnTo>
                  <a:pt x="168458" y="6694"/>
                </a:lnTo>
                <a:lnTo>
                  <a:pt x="169210" y="7046"/>
                </a:lnTo>
                <a:lnTo>
                  <a:pt x="153010" y="7046"/>
                </a:lnTo>
                <a:lnTo>
                  <a:pt x="126146" y="19619"/>
                </a:lnTo>
                <a:close/>
              </a:path>
              <a:path w="306070" h="190500">
                <a:moveTo>
                  <a:pt x="211637" y="19619"/>
                </a:moveTo>
                <a:lnTo>
                  <a:pt x="196059" y="19619"/>
                </a:lnTo>
                <a:lnTo>
                  <a:pt x="222383" y="6694"/>
                </a:lnTo>
                <a:lnTo>
                  <a:pt x="247302" y="6694"/>
                </a:lnTo>
                <a:lnTo>
                  <a:pt x="248053" y="7269"/>
                </a:lnTo>
                <a:lnTo>
                  <a:pt x="236783" y="7269"/>
                </a:lnTo>
                <a:lnTo>
                  <a:pt x="211637" y="19619"/>
                </a:lnTo>
                <a:close/>
              </a:path>
              <a:path w="306070" h="190500">
                <a:moveTo>
                  <a:pt x="164977" y="49350"/>
                </a:moveTo>
                <a:lnTo>
                  <a:pt x="153010" y="49350"/>
                </a:lnTo>
                <a:lnTo>
                  <a:pt x="189345" y="23960"/>
                </a:lnTo>
                <a:lnTo>
                  <a:pt x="189143" y="23960"/>
                </a:lnTo>
                <a:lnTo>
                  <a:pt x="153010" y="7046"/>
                </a:lnTo>
                <a:lnTo>
                  <a:pt x="169210" y="7046"/>
                </a:lnTo>
                <a:lnTo>
                  <a:pt x="196059" y="19619"/>
                </a:lnTo>
                <a:lnTo>
                  <a:pt x="211637" y="19619"/>
                </a:lnTo>
                <a:lnTo>
                  <a:pt x="203847" y="23445"/>
                </a:lnTo>
                <a:lnTo>
                  <a:pt x="214303" y="28636"/>
                </a:lnTo>
                <a:lnTo>
                  <a:pt x="194623" y="28636"/>
                </a:lnTo>
                <a:lnTo>
                  <a:pt x="164977" y="49350"/>
                </a:lnTo>
                <a:close/>
              </a:path>
              <a:path w="306070" h="190500">
                <a:moveTo>
                  <a:pt x="68439" y="47855"/>
                </a:moveTo>
                <a:lnTo>
                  <a:pt x="53004" y="47855"/>
                </a:lnTo>
                <a:lnTo>
                  <a:pt x="102158" y="23445"/>
                </a:lnTo>
                <a:lnTo>
                  <a:pt x="69222" y="7269"/>
                </a:lnTo>
                <a:lnTo>
                  <a:pt x="84792" y="7269"/>
                </a:lnTo>
                <a:lnTo>
                  <a:pt x="109940" y="19619"/>
                </a:lnTo>
                <a:lnTo>
                  <a:pt x="126146" y="19619"/>
                </a:lnTo>
                <a:lnTo>
                  <a:pt x="116869" y="23960"/>
                </a:lnTo>
                <a:lnTo>
                  <a:pt x="116667" y="23960"/>
                </a:lnTo>
                <a:lnTo>
                  <a:pt x="123360" y="28636"/>
                </a:lnTo>
                <a:lnTo>
                  <a:pt x="111386" y="28636"/>
                </a:lnTo>
                <a:lnTo>
                  <a:pt x="110510" y="30662"/>
                </a:lnTo>
                <a:lnTo>
                  <a:pt x="103063" y="30662"/>
                </a:lnTo>
                <a:lnTo>
                  <a:pt x="68439" y="47855"/>
                </a:lnTo>
                <a:close/>
              </a:path>
              <a:path w="306070" h="190500">
                <a:moveTo>
                  <a:pt x="259841" y="47855"/>
                </a:moveTo>
                <a:lnTo>
                  <a:pt x="253008" y="47855"/>
                </a:lnTo>
                <a:lnTo>
                  <a:pt x="251502" y="19619"/>
                </a:lnTo>
                <a:lnTo>
                  <a:pt x="251443" y="18505"/>
                </a:lnTo>
                <a:lnTo>
                  <a:pt x="236783" y="7269"/>
                </a:lnTo>
                <a:lnTo>
                  <a:pt x="248053" y="7269"/>
                </a:lnTo>
                <a:lnTo>
                  <a:pt x="269844" y="23960"/>
                </a:lnTo>
                <a:lnTo>
                  <a:pt x="258565" y="23960"/>
                </a:lnTo>
                <a:lnTo>
                  <a:pt x="259841" y="47855"/>
                </a:lnTo>
                <a:close/>
              </a:path>
              <a:path w="306070" h="190500">
                <a:moveTo>
                  <a:pt x="63931" y="50094"/>
                </a:moveTo>
                <a:lnTo>
                  <a:pt x="46052" y="50094"/>
                </a:lnTo>
                <a:lnTo>
                  <a:pt x="47445" y="23960"/>
                </a:lnTo>
                <a:lnTo>
                  <a:pt x="54271" y="23960"/>
                </a:lnTo>
                <a:lnTo>
                  <a:pt x="53004" y="47855"/>
                </a:lnTo>
                <a:lnTo>
                  <a:pt x="68439" y="47855"/>
                </a:lnTo>
                <a:lnTo>
                  <a:pt x="63931" y="50094"/>
                </a:lnTo>
                <a:close/>
              </a:path>
              <a:path w="306070" h="190500">
                <a:moveTo>
                  <a:pt x="303962" y="50094"/>
                </a:moveTo>
                <a:lnTo>
                  <a:pt x="292683" y="50094"/>
                </a:lnTo>
                <a:lnTo>
                  <a:pt x="258565" y="23960"/>
                </a:lnTo>
                <a:lnTo>
                  <a:pt x="269844" y="23960"/>
                </a:lnTo>
                <a:lnTo>
                  <a:pt x="303962" y="50094"/>
                </a:lnTo>
                <a:close/>
              </a:path>
              <a:path w="306070" h="190500">
                <a:moveTo>
                  <a:pt x="163913" y="50094"/>
                </a:moveTo>
                <a:lnTo>
                  <a:pt x="142097" y="50094"/>
                </a:lnTo>
                <a:lnTo>
                  <a:pt x="111386" y="28636"/>
                </a:lnTo>
                <a:lnTo>
                  <a:pt x="123360" y="28636"/>
                </a:lnTo>
                <a:lnTo>
                  <a:pt x="153010" y="49350"/>
                </a:lnTo>
                <a:lnTo>
                  <a:pt x="164977" y="49350"/>
                </a:lnTo>
                <a:lnTo>
                  <a:pt x="163913" y="50094"/>
                </a:lnTo>
                <a:close/>
              </a:path>
              <a:path w="306070" h="190500">
                <a:moveTo>
                  <a:pt x="211357" y="50094"/>
                </a:moveTo>
                <a:lnTo>
                  <a:pt x="203909" y="50094"/>
                </a:lnTo>
                <a:lnTo>
                  <a:pt x="194623" y="28636"/>
                </a:lnTo>
                <a:lnTo>
                  <a:pt x="214303" y="28636"/>
                </a:lnTo>
                <a:lnTo>
                  <a:pt x="218382" y="30662"/>
                </a:lnTo>
                <a:lnTo>
                  <a:pt x="202941" y="30662"/>
                </a:lnTo>
                <a:lnTo>
                  <a:pt x="211357" y="50094"/>
                </a:lnTo>
                <a:close/>
              </a:path>
              <a:path w="306070" h="190500">
                <a:moveTo>
                  <a:pt x="102101" y="50094"/>
                </a:moveTo>
                <a:lnTo>
                  <a:pt x="94661" y="50094"/>
                </a:lnTo>
                <a:lnTo>
                  <a:pt x="103063" y="30662"/>
                </a:lnTo>
                <a:lnTo>
                  <a:pt x="110510" y="30662"/>
                </a:lnTo>
                <a:lnTo>
                  <a:pt x="102101" y="50094"/>
                </a:lnTo>
                <a:close/>
              </a:path>
              <a:path w="306070" h="190500">
                <a:moveTo>
                  <a:pt x="259960" y="50094"/>
                </a:moveTo>
                <a:lnTo>
                  <a:pt x="242080" y="50094"/>
                </a:lnTo>
                <a:lnTo>
                  <a:pt x="202941" y="30662"/>
                </a:lnTo>
                <a:lnTo>
                  <a:pt x="218382" y="30662"/>
                </a:lnTo>
                <a:lnTo>
                  <a:pt x="253008" y="47855"/>
                </a:lnTo>
                <a:lnTo>
                  <a:pt x="259841" y="47855"/>
                </a:lnTo>
                <a:lnTo>
                  <a:pt x="259960" y="50094"/>
                </a:lnTo>
                <a:close/>
              </a:path>
              <a:path w="306070" h="190500">
                <a:moveTo>
                  <a:pt x="97205" y="125722"/>
                </a:moveTo>
                <a:lnTo>
                  <a:pt x="89201" y="125722"/>
                </a:lnTo>
                <a:lnTo>
                  <a:pt x="47375" y="56973"/>
                </a:lnTo>
                <a:lnTo>
                  <a:pt x="57311" y="56973"/>
                </a:lnTo>
                <a:lnTo>
                  <a:pt x="78065" y="78688"/>
                </a:lnTo>
                <a:lnTo>
                  <a:pt x="68592" y="78688"/>
                </a:lnTo>
                <a:lnTo>
                  <a:pt x="97205" y="125722"/>
                </a:lnTo>
                <a:close/>
              </a:path>
              <a:path w="306070" h="190500">
                <a:moveTo>
                  <a:pt x="133987" y="129394"/>
                </a:moveTo>
                <a:lnTo>
                  <a:pt x="126532" y="129394"/>
                </a:lnTo>
                <a:lnTo>
                  <a:pt x="94668" y="56973"/>
                </a:lnTo>
                <a:lnTo>
                  <a:pt x="102137" y="56973"/>
                </a:lnTo>
                <a:lnTo>
                  <a:pt x="133987" y="129394"/>
                </a:lnTo>
                <a:close/>
              </a:path>
              <a:path w="306070" h="190500">
                <a:moveTo>
                  <a:pt x="142927" y="133988"/>
                </a:moveTo>
                <a:lnTo>
                  <a:pt x="136008" y="133988"/>
                </a:lnTo>
                <a:lnTo>
                  <a:pt x="148971" y="56973"/>
                </a:lnTo>
                <a:lnTo>
                  <a:pt x="157046" y="56973"/>
                </a:lnTo>
                <a:lnTo>
                  <a:pt x="159926" y="74096"/>
                </a:lnTo>
                <a:lnTo>
                  <a:pt x="153010" y="74096"/>
                </a:lnTo>
                <a:lnTo>
                  <a:pt x="142927" y="133988"/>
                </a:lnTo>
                <a:close/>
              </a:path>
              <a:path w="306070" h="190500">
                <a:moveTo>
                  <a:pt x="184569" y="133988"/>
                </a:moveTo>
                <a:lnTo>
                  <a:pt x="170006" y="133988"/>
                </a:lnTo>
                <a:lnTo>
                  <a:pt x="203874" y="56973"/>
                </a:lnTo>
                <a:lnTo>
                  <a:pt x="211336" y="56973"/>
                </a:lnTo>
                <a:lnTo>
                  <a:pt x="179481" y="129394"/>
                </a:lnTo>
                <a:lnTo>
                  <a:pt x="188960" y="129394"/>
                </a:lnTo>
                <a:lnTo>
                  <a:pt x="184569" y="133988"/>
                </a:lnTo>
                <a:close/>
              </a:path>
              <a:path w="306070" h="190500">
                <a:moveTo>
                  <a:pt x="188960" y="129394"/>
                </a:moveTo>
                <a:lnTo>
                  <a:pt x="179481" y="129394"/>
                </a:lnTo>
                <a:lnTo>
                  <a:pt x="248699" y="56973"/>
                </a:lnTo>
                <a:lnTo>
                  <a:pt x="258630" y="56973"/>
                </a:lnTo>
                <a:lnTo>
                  <a:pt x="245421" y="78688"/>
                </a:lnTo>
                <a:lnTo>
                  <a:pt x="237425" y="78688"/>
                </a:lnTo>
                <a:lnTo>
                  <a:pt x="188960" y="129394"/>
                </a:lnTo>
                <a:close/>
              </a:path>
              <a:path w="306070" h="190500">
                <a:moveTo>
                  <a:pt x="227105" y="125722"/>
                </a:moveTo>
                <a:lnTo>
                  <a:pt x="216818" y="125722"/>
                </a:lnTo>
                <a:lnTo>
                  <a:pt x="293821" y="56973"/>
                </a:lnTo>
                <a:lnTo>
                  <a:pt x="304108" y="56973"/>
                </a:lnTo>
                <a:lnTo>
                  <a:pt x="227105" y="125722"/>
                </a:lnTo>
                <a:close/>
              </a:path>
              <a:path w="306070" h="190500">
                <a:moveTo>
                  <a:pt x="169058" y="177547"/>
                </a:moveTo>
                <a:lnTo>
                  <a:pt x="153010" y="177547"/>
                </a:lnTo>
                <a:lnTo>
                  <a:pt x="165019" y="145469"/>
                </a:lnTo>
                <a:lnTo>
                  <a:pt x="153010" y="74096"/>
                </a:lnTo>
                <a:lnTo>
                  <a:pt x="159926" y="74096"/>
                </a:lnTo>
                <a:lnTo>
                  <a:pt x="170002" y="133988"/>
                </a:lnTo>
                <a:lnTo>
                  <a:pt x="184569" y="133988"/>
                </a:lnTo>
                <a:lnTo>
                  <a:pt x="171478" y="147684"/>
                </a:lnTo>
                <a:lnTo>
                  <a:pt x="161067" y="175489"/>
                </a:lnTo>
                <a:lnTo>
                  <a:pt x="171363" y="175489"/>
                </a:lnTo>
                <a:lnTo>
                  <a:pt x="169058" y="177547"/>
                </a:lnTo>
                <a:close/>
              </a:path>
              <a:path w="306070" h="190500">
                <a:moveTo>
                  <a:pt x="152239" y="175489"/>
                </a:moveTo>
                <a:lnTo>
                  <a:pt x="144948" y="175489"/>
                </a:lnTo>
                <a:lnTo>
                  <a:pt x="134528" y="147684"/>
                </a:lnTo>
                <a:lnTo>
                  <a:pt x="68592" y="78688"/>
                </a:lnTo>
                <a:lnTo>
                  <a:pt x="78065" y="78688"/>
                </a:lnTo>
                <a:lnTo>
                  <a:pt x="126527" y="129394"/>
                </a:lnTo>
                <a:lnTo>
                  <a:pt x="133987" y="129394"/>
                </a:lnTo>
                <a:lnTo>
                  <a:pt x="136008" y="133988"/>
                </a:lnTo>
                <a:lnTo>
                  <a:pt x="142927" y="133988"/>
                </a:lnTo>
                <a:lnTo>
                  <a:pt x="140994" y="145469"/>
                </a:lnTo>
                <a:lnTo>
                  <a:pt x="152239" y="175489"/>
                </a:lnTo>
                <a:close/>
              </a:path>
              <a:path w="306070" h="190500">
                <a:moveTo>
                  <a:pt x="171363" y="175489"/>
                </a:moveTo>
                <a:lnTo>
                  <a:pt x="161072" y="175489"/>
                </a:lnTo>
                <a:lnTo>
                  <a:pt x="199292" y="141360"/>
                </a:lnTo>
                <a:lnTo>
                  <a:pt x="237425" y="78688"/>
                </a:lnTo>
                <a:lnTo>
                  <a:pt x="245421" y="78688"/>
                </a:lnTo>
                <a:lnTo>
                  <a:pt x="216811" y="125722"/>
                </a:lnTo>
                <a:lnTo>
                  <a:pt x="227105" y="125722"/>
                </a:lnTo>
                <a:lnTo>
                  <a:pt x="171363" y="17548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919564" y="4498981"/>
            <a:ext cx="257810" cy="245110"/>
          </a:xfrm>
          <a:custGeom>
            <a:avLst/>
            <a:gdLst/>
            <a:ahLst/>
            <a:cxnLst/>
            <a:rect l="l" t="t" r="r" b="b"/>
            <a:pathLst>
              <a:path w="257809" h="245110">
                <a:moveTo>
                  <a:pt x="54608" y="244536"/>
                </a:moveTo>
                <a:lnTo>
                  <a:pt x="52665" y="244536"/>
                </a:lnTo>
                <a:lnTo>
                  <a:pt x="50721" y="243063"/>
                </a:lnTo>
                <a:lnTo>
                  <a:pt x="48750" y="241640"/>
                </a:lnTo>
                <a:lnTo>
                  <a:pt x="48113" y="239763"/>
                </a:lnTo>
                <a:lnTo>
                  <a:pt x="48812" y="237434"/>
                </a:lnTo>
                <a:lnTo>
                  <a:pt x="75747" y="151603"/>
                </a:lnTo>
                <a:lnTo>
                  <a:pt x="2626" y="98499"/>
                </a:lnTo>
                <a:lnTo>
                  <a:pt x="633" y="97110"/>
                </a:lnTo>
                <a:lnTo>
                  <a:pt x="0" y="95211"/>
                </a:lnTo>
                <a:lnTo>
                  <a:pt x="1562" y="90470"/>
                </a:lnTo>
                <a:lnTo>
                  <a:pt x="3200" y="89320"/>
                </a:lnTo>
                <a:lnTo>
                  <a:pt x="96173" y="89320"/>
                </a:lnTo>
                <a:lnTo>
                  <a:pt x="123990" y="3560"/>
                </a:lnTo>
                <a:lnTo>
                  <a:pt x="124824" y="1186"/>
                </a:lnTo>
                <a:lnTo>
                  <a:pt x="126499" y="0"/>
                </a:lnTo>
                <a:lnTo>
                  <a:pt x="131531" y="0"/>
                </a:lnTo>
                <a:lnTo>
                  <a:pt x="133206" y="1186"/>
                </a:lnTo>
                <a:lnTo>
                  <a:pt x="134040" y="3560"/>
                </a:lnTo>
                <a:lnTo>
                  <a:pt x="139833" y="21550"/>
                </a:lnTo>
                <a:lnTo>
                  <a:pt x="129216" y="21550"/>
                </a:lnTo>
                <a:lnTo>
                  <a:pt x="104994" y="96024"/>
                </a:lnTo>
                <a:lnTo>
                  <a:pt x="104248" y="98135"/>
                </a:lnTo>
                <a:lnTo>
                  <a:pt x="104190" y="98298"/>
                </a:lnTo>
                <a:lnTo>
                  <a:pt x="102582" y="99437"/>
                </a:lnTo>
                <a:lnTo>
                  <a:pt x="21771" y="99437"/>
                </a:lnTo>
                <a:lnTo>
                  <a:pt x="85195" y="145573"/>
                </a:lnTo>
                <a:lnTo>
                  <a:pt x="87206" y="146997"/>
                </a:lnTo>
                <a:lnTo>
                  <a:pt x="87809" y="148873"/>
                </a:lnTo>
                <a:lnTo>
                  <a:pt x="87004" y="151201"/>
                </a:lnTo>
                <a:lnTo>
                  <a:pt x="62782" y="225876"/>
                </a:lnTo>
                <a:lnTo>
                  <a:pt x="80084" y="225876"/>
                </a:lnTo>
                <a:lnTo>
                  <a:pt x="56551" y="243063"/>
                </a:lnTo>
                <a:lnTo>
                  <a:pt x="54608" y="244536"/>
                </a:lnTo>
                <a:close/>
              </a:path>
              <a:path w="257809" h="245110">
                <a:moveTo>
                  <a:pt x="206390" y="225876"/>
                </a:moveTo>
                <a:lnTo>
                  <a:pt x="195650" y="225876"/>
                </a:lnTo>
                <a:lnTo>
                  <a:pt x="171428" y="151201"/>
                </a:lnTo>
                <a:lnTo>
                  <a:pt x="170623" y="148873"/>
                </a:lnTo>
                <a:lnTo>
                  <a:pt x="171226" y="146997"/>
                </a:lnTo>
                <a:lnTo>
                  <a:pt x="173237" y="145573"/>
                </a:lnTo>
                <a:lnTo>
                  <a:pt x="236661" y="99638"/>
                </a:lnTo>
                <a:lnTo>
                  <a:pt x="155850" y="99638"/>
                </a:lnTo>
                <a:lnTo>
                  <a:pt x="154242" y="98499"/>
                </a:lnTo>
                <a:lnTo>
                  <a:pt x="153437" y="96225"/>
                </a:lnTo>
                <a:lnTo>
                  <a:pt x="129216" y="21550"/>
                </a:lnTo>
                <a:lnTo>
                  <a:pt x="139833" y="21550"/>
                </a:lnTo>
                <a:lnTo>
                  <a:pt x="161656" y="89320"/>
                </a:lnTo>
                <a:lnTo>
                  <a:pt x="254531" y="89320"/>
                </a:lnTo>
                <a:lnTo>
                  <a:pt x="256108" y="90470"/>
                </a:lnTo>
                <a:lnTo>
                  <a:pt x="256958" y="92908"/>
                </a:lnTo>
                <a:lnTo>
                  <a:pt x="257471" y="95037"/>
                </a:lnTo>
                <a:lnTo>
                  <a:pt x="256868" y="96779"/>
                </a:lnTo>
                <a:lnTo>
                  <a:pt x="255148" y="98135"/>
                </a:lnTo>
                <a:lnTo>
                  <a:pt x="182081" y="151201"/>
                </a:lnTo>
                <a:lnTo>
                  <a:pt x="206390" y="225876"/>
                </a:lnTo>
                <a:close/>
              </a:path>
              <a:path w="257809" h="245110">
                <a:moveTo>
                  <a:pt x="80084" y="225876"/>
                </a:moveTo>
                <a:lnTo>
                  <a:pt x="62782" y="225876"/>
                </a:lnTo>
                <a:lnTo>
                  <a:pt x="126301" y="179745"/>
                </a:lnTo>
                <a:lnTo>
                  <a:pt x="128244" y="178221"/>
                </a:lnTo>
                <a:lnTo>
                  <a:pt x="130187" y="178221"/>
                </a:lnTo>
                <a:lnTo>
                  <a:pt x="132130" y="179745"/>
                </a:lnTo>
                <a:lnTo>
                  <a:pt x="146246" y="189996"/>
                </a:lnTo>
                <a:lnTo>
                  <a:pt x="129216" y="189996"/>
                </a:lnTo>
                <a:lnTo>
                  <a:pt x="80084" y="225876"/>
                </a:lnTo>
                <a:close/>
              </a:path>
              <a:path w="257809" h="245110">
                <a:moveTo>
                  <a:pt x="206169" y="244004"/>
                </a:moveTo>
                <a:lnTo>
                  <a:pt x="204226" y="244004"/>
                </a:lnTo>
                <a:lnTo>
                  <a:pt x="202283" y="242661"/>
                </a:lnTo>
                <a:lnTo>
                  <a:pt x="129216" y="189996"/>
                </a:lnTo>
                <a:lnTo>
                  <a:pt x="146246" y="189996"/>
                </a:lnTo>
                <a:lnTo>
                  <a:pt x="195650" y="225876"/>
                </a:lnTo>
                <a:lnTo>
                  <a:pt x="206390" y="225876"/>
                </a:lnTo>
                <a:lnTo>
                  <a:pt x="210022" y="237032"/>
                </a:lnTo>
                <a:lnTo>
                  <a:pt x="210720" y="239361"/>
                </a:lnTo>
                <a:lnTo>
                  <a:pt x="210084" y="241238"/>
                </a:lnTo>
                <a:lnTo>
                  <a:pt x="208112" y="242661"/>
                </a:lnTo>
                <a:lnTo>
                  <a:pt x="206169" y="24400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66724" y="1458513"/>
            <a:ext cx="6864351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50" dirty="0">
                <a:solidFill>
                  <a:srgbClr val="000000"/>
                </a:solidFill>
                <a:latin typeface="Arial"/>
                <a:cs typeface="Arial"/>
              </a:rPr>
              <a:t>3.</a:t>
            </a:r>
            <a:r>
              <a:rPr sz="4400" spc="-5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4400" spc="-185" dirty="0">
                <a:solidFill>
                  <a:srgbClr val="000000"/>
                </a:solidFill>
                <a:latin typeface="Arial"/>
                <a:cs typeface="Arial"/>
              </a:rPr>
              <a:t>Utility</a:t>
            </a:r>
            <a:r>
              <a:rPr sz="44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4400" spc="-445" dirty="0">
                <a:solidFill>
                  <a:srgbClr val="000000"/>
                </a:solidFill>
                <a:latin typeface="Arial"/>
                <a:cs typeface="Arial"/>
              </a:rPr>
              <a:t>Cost</a:t>
            </a:r>
            <a:r>
              <a:rPr sz="4400" spc="45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4400" spc="-170" dirty="0">
                <a:solidFill>
                  <a:srgbClr val="000000"/>
                </a:solidFill>
                <a:latin typeface="Arial"/>
                <a:cs typeface="Arial"/>
              </a:rPr>
              <a:t>Management:</a:t>
            </a:r>
            <a:endParaRPr sz="44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1949" y="2496783"/>
            <a:ext cx="104775" cy="10477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841373" y="2277970"/>
            <a:ext cx="17673320" cy="10731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  <a:tabLst>
                <a:tab pos="1193800" algn="l"/>
                <a:tab pos="2250440" algn="l"/>
                <a:tab pos="3245485" algn="l"/>
                <a:tab pos="5219700" algn="l"/>
                <a:tab pos="7691120" algn="l"/>
                <a:tab pos="9415145" algn="l"/>
                <a:tab pos="10261600" algn="l"/>
                <a:tab pos="12288520" algn="l"/>
                <a:tab pos="13955394" algn="l"/>
                <a:tab pos="14469744" algn="l"/>
                <a:tab pos="15789275" algn="l"/>
              </a:tabLst>
            </a:pPr>
            <a:r>
              <a:rPr sz="2950" spc="-10" dirty="0">
                <a:latin typeface="Arial"/>
                <a:cs typeface="Arial"/>
              </a:rPr>
              <a:t>Rising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utility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20" dirty="0">
                <a:latin typeface="Arial"/>
                <a:cs typeface="Arial"/>
              </a:rPr>
              <a:t>costs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necessitate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95" dirty="0">
                <a:latin typeface="Arial"/>
                <a:cs typeface="Arial"/>
              </a:rPr>
              <a:t>energy-</a:t>
            </a:r>
            <a:r>
              <a:rPr sz="2950" spc="-10" dirty="0">
                <a:latin typeface="Arial"/>
                <a:cs typeface="Arial"/>
              </a:rPr>
              <a:t>saving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initiatives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25" dirty="0">
                <a:latin typeface="Arial"/>
                <a:cs typeface="Arial"/>
              </a:rPr>
              <a:t>and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sustainable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practices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25" dirty="0">
                <a:latin typeface="Arial"/>
                <a:cs typeface="Arial"/>
              </a:rPr>
              <a:t>to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reduce</a:t>
            </a:r>
            <a:r>
              <a:rPr sz="2950" dirty="0">
                <a:latin typeface="Arial"/>
                <a:cs typeface="Arial"/>
              </a:rPr>
              <a:t>	</a:t>
            </a:r>
            <a:endParaRPr lang="en-IN" sz="2950" dirty="0">
              <a:latin typeface="Arial"/>
              <a:cs typeface="Arial"/>
            </a:endParaRPr>
          </a:p>
          <a:p>
            <a:pPr marL="12700" marR="5080">
              <a:lnSpc>
                <a:spcPct val="116500"/>
              </a:lnSpc>
              <a:spcBef>
                <a:spcPts val="95"/>
              </a:spcBef>
              <a:tabLst>
                <a:tab pos="1193800" algn="l"/>
                <a:tab pos="2250440" algn="l"/>
                <a:tab pos="3245485" algn="l"/>
                <a:tab pos="5219700" algn="l"/>
                <a:tab pos="7691120" algn="l"/>
                <a:tab pos="9415145" algn="l"/>
                <a:tab pos="10261600" algn="l"/>
                <a:tab pos="12288520" algn="l"/>
                <a:tab pos="13955394" algn="l"/>
                <a:tab pos="14469744" algn="l"/>
                <a:tab pos="15789275" algn="l"/>
              </a:tabLst>
            </a:pPr>
            <a:r>
              <a:rPr sz="2950" spc="-10" dirty="0">
                <a:latin typeface="Arial"/>
                <a:cs typeface="Arial"/>
              </a:rPr>
              <a:t>operational </a:t>
            </a:r>
            <a:r>
              <a:rPr sz="2950" spc="-100" dirty="0">
                <a:latin typeface="Arial"/>
                <a:cs typeface="Arial"/>
              </a:rPr>
              <a:t>expenses</a:t>
            </a:r>
            <a:r>
              <a:rPr sz="2950" spc="-2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and</a:t>
            </a:r>
            <a:r>
              <a:rPr sz="2950" spc="-2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improve</a:t>
            </a:r>
            <a:r>
              <a:rPr sz="2950" spc="-1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overall</a:t>
            </a:r>
            <a:r>
              <a:rPr sz="2950" spc="-20" dirty="0">
                <a:latin typeface="Arial"/>
                <a:cs typeface="Arial"/>
              </a:rPr>
              <a:t> </a:t>
            </a:r>
            <a:r>
              <a:rPr sz="2950" spc="-10" dirty="0">
                <a:latin typeface="Arial"/>
                <a:cs typeface="Arial"/>
              </a:rPr>
              <a:t>profitability</a:t>
            </a:r>
            <a:r>
              <a:rPr sz="2950" b="1" spc="-10" dirty="0">
                <a:latin typeface="Arial"/>
                <a:cs typeface="Arial"/>
              </a:rPr>
              <a:t>.</a:t>
            </a:r>
            <a:endParaRPr sz="2950" dirty="0">
              <a:latin typeface="Arial"/>
              <a:cs typeface="Arial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1949" y="4792307"/>
            <a:ext cx="104775" cy="104774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361949" y="3701978"/>
            <a:ext cx="16805276" cy="2355388"/>
          </a:xfrm>
          <a:prstGeom prst="rect">
            <a:avLst/>
          </a:prstGeom>
        </p:spPr>
        <p:txBody>
          <a:bodyPr vert="horz" wrap="square" lIns="0" tIns="1504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85"/>
              </a:spcBef>
            </a:pPr>
            <a:r>
              <a:rPr sz="4100" b="1" spc="65" dirty="0">
                <a:latin typeface="Arial"/>
                <a:cs typeface="Arial"/>
              </a:rPr>
              <a:t>4.</a:t>
            </a:r>
            <a:r>
              <a:rPr sz="4100" b="1" spc="50" dirty="0">
                <a:latin typeface="Arial"/>
                <a:cs typeface="Arial"/>
              </a:rPr>
              <a:t> </a:t>
            </a:r>
            <a:r>
              <a:rPr sz="4100" b="1" spc="-270" dirty="0">
                <a:latin typeface="Arial"/>
                <a:cs typeface="Arial"/>
              </a:rPr>
              <a:t>Direct</a:t>
            </a:r>
            <a:r>
              <a:rPr sz="4100" b="1" spc="50" dirty="0">
                <a:latin typeface="Arial"/>
                <a:cs typeface="Arial"/>
              </a:rPr>
              <a:t> </a:t>
            </a:r>
            <a:r>
              <a:rPr sz="4100" b="1" spc="-290" dirty="0">
                <a:latin typeface="Arial"/>
                <a:cs typeface="Arial"/>
              </a:rPr>
              <a:t>Booking</a:t>
            </a:r>
            <a:r>
              <a:rPr sz="4100" b="1" spc="50" dirty="0">
                <a:latin typeface="Arial"/>
                <a:cs typeface="Arial"/>
              </a:rPr>
              <a:t> </a:t>
            </a:r>
            <a:r>
              <a:rPr sz="4100" b="1" spc="-260" dirty="0">
                <a:latin typeface="Arial"/>
                <a:cs typeface="Arial"/>
              </a:rPr>
              <a:t>Channel</a:t>
            </a:r>
            <a:r>
              <a:rPr sz="4100" b="1" spc="50" dirty="0">
                <a:latin typeface="Arial"/>
                <a:cs typeface="Arial"/>
              </a:rPr>
              <a:t> </a:t>
            </a:r>
            <a:r>
              <a:rPr sz="4100" b="1" spc="-85" dirty="0">
                <a:latin typeface="Arial"/>
                <a:cs typeface="Arial"/>
              </a:rPr>
              <a:t>Optimization:</a:t>
            </a:r>
            <a:endParaRPr sz="4100" dirty="0">
              <a:latin typeface="Arial"/>
              <a:cs typeface="Arial"/>
            </a:endParaRPr>
          </a:p>
          <a:p>
            <a:pPr marL="652780" marR="5080">
              <a:lnSpc>
                <a:spcPct val="116500"/>
              </a:lnSpc>
              <a:spcBef>
                <a:spcPts val="220"/>
              </a:spcBef>
              <a:tabLst>
                <a:tab pos="1824355" algn="l"/>
                <a:tab pos="3534410" algn="l"/>
                <a:tab pos="5020310" algn="l"/>
                <a:tab pos="5731510" algn="l"/>
                <a:tab pos="7108825" algn="l"/>
                <a:tab pos="9070340" algn="l"/>
                <a:tab pos="11247120" algn="l"/>
                <a:tab pos="13552169" algn="l"/>
                <a:tab pos="14262735" algn="l"/>
                <a:tab pos="15296515" algn="l"/>
                <a:tab pos="15824835" algn="l"/>
              </a:tabLst>
            </a:pPr>
            <a:r>
              <a:rPr sz="2950" spc="-10" dirty="0">
                <a:latin typeface="Arial"/>
                <a:cs typeface="Arial"/>
              </a:rPr>
              <a:t>Direct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bookings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achieve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25" dirty="0">
                <a:latin typeface="Arial"/>
                <a:cs typeface="Arial"/>
              </a:rPr>
              <a:t>the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highest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realization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percentage,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10" dirty="0">
                <a:latin typeface="Arial"/>
                <a:cs typeface="Arial"/>
              </a:rPr>
              <a:t>emphasizing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25" dirty="0">
                <a:latin typeface="Arial"/>
                <a:cs typeface="Arial"/>
              </a:rPr>
              <a:t>the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20" dirty="0">
                <a:latin typeface="Arial"/>
                <a:cs typeface="Arial"/>
              </a:rPr>
              <a:t>need</a:t>
            </a:r>
            <a:r>
              <a:rPr sz="2950" dirty="0">
                <a:latin typeface="Arial"/>
                <a:cs typeface="Arial"/>
              </a:rPr>
              <a:t>	</a:t>
            </a:r>
            <a:r>
              <a:rPr sz="2950" spc="-25" dirty="0">
                <a:latin typeface="Arial"/>
                <a:cs typeface="Arial"/>
              </a:rPr>
              <a:t>t</a:t>
            </a:r>
            <a:r>
              <a:rPr lang="en-US" sz="2950" spc="-25" dirty="0">
                <a:latin typeface="Arial"/>
                <a:cs typeface="Arial"/>
              </a:rPr>
              <a:t>o director </a:t>
            </a:r>
            <a:r>
              <a:rPr lang="en-US" sz="2950" spc="-50" dirty="0">
                <a:latin typeface="Arial"/>
                <a:cs typeface="Arial"/>
              </a:rPr>
              <a:t>promote </a:t>
            </a:r>
            <a:r>
              <a:rPr lang="en-US" sz="2950" spc="-55" dirty="0">
                <a:latin typeface="Arial"/>
                <a:cs typeface="Arial"/>
              </a:rPr>
              <a:t>channels</a:t>
            </a:r>
            <a:r>
              <a:rPr lang="en-US" sz="2950" spc="-65" dirty="0">
                <a:latin typeface="Arial"/>
                <a:cs typeface="Arial"/>
              </a:rPr>
              <a:t> </a:t>
            </a:r>
            <a:r>
              <a:rPr lang="en-US" sz="2950" dirty="0">
                <a:latin typeface="Arial"/>
                <a:cs typeface="Arial"/>
              </a:rPr>
              <a:t>(e.g.,</a:t>
            </a:r>
            <a:r>
              <a:rPr lang="en-US" sz="2950" spc="-60" dirty="0">
                <a:latin typeface="Arial"/>
                <a:cs typeface="Arial"/>
              </a:rPr>
              <a:t> </a:t>
            </a:r>
            <a:r>
              <a:rPr lang="en-US" sz="2950" spc="-10" dirty="0">
                <a:latin typeface="Arial"/>
                <a:cs typeface="Arial"/>
              </a:rPr>
              <a:t>the</a:t>
            </a:r>
            <a:r>
              <a:rPr lang="en-US" sz="2950" spc="-60" dirty="0">
                <a:latin typeface="Arial"/>
                <a:cs typeface="Arial"/>
              </a:rPr>
              <a:t> </a:t>
            </a:r>
            <a:r>
              <a:rPr lang="en-US" sz="2950" dirty="0">
                <a:latin typeface="Arial"/>
                <a:cs typeface="Arial"/>
              </a:rPr>
              <a:t>hotel's</a:t>
            </a:r>
            <a:r>
              <a:rPr lang="en-US" sz="2950" spc="-60" dirty="0">
                <a:latin typeface="Arial"/>
                <a:cs typeface="Arial"/>
              </a:rPr>
              <a:t> </a:t>
            </a:r>
            <a:r>
              <a:rPr lang="en-US" sz="2950" spc="-30" dirty="0">
                <a:latin typeface="Arial"/>
                <a:cs typeface="Arial"/>
              </a:rPr>
              <a:t>website)</a:t>
            </a:r>
            <a:r>
              <a:rPr lang="en-US" sz="2950" spc="-60" dirty="0">
                <a:latin typeface="Arial"/>
                <a:cs typeface="Arial"/>
              </a:rPr>
              <a:t> </a:t>
            </a:r>
            <a:r>
              <a:rPr lang="en-US" sz="2950" dirty="0">
                <a:latin typeface="Arial"/>
                <a:cs typeface="Arial"/>
              </a:rPr>
              <a:t>to</a:t>
            </a:r>
            <a:r>
              <a:rPr lang="en-US" sz="2950" spc="-60" dirty="0">
                <a:latin typeface="Arial"/>
                <a:cs typeface="Arial"/>
              </a:rPr>
              <a:t> </a:t>
            </a:r>
            <a:r>
              <a:rPr lang="en-US" sz="2950" dirty="0">
                <a:latin typeface="Arial"/>
                <a:cs typeface="Arial"/>
              </a:rPr>
              <a:t>minimize</a:t>
            </a:r>
            <a:r>
              <a:rPr lang="en-US" sz="2950" spc="-60" dirty="0">
                <a:latin typeface="Arial"/>
                <a:cs typeface="Arial"/>
              </a:rPr>
              <a:t> </a:t>
            </a:r>
            <a:r>
              <a:rPr lang="en-US" sz="2950" spc="-70" dirty="0">
                <a:latin typeface="Arial"/>
                <a:cs typeface="Arial"/>
              </a:rPr>
              <a:t>commission</a:t>
            </a:r>
            <a:r>
              <a:rPr lang="en-US" sz="2950" spc="-55" dirty="0">
                <a:latin typeface="Arial"/>
                <a:cs typeface="Arial"/>
              </a:rPr>
              <a:t> </a:t>
            </a:r>
            <a:r>
              <a:rPr lang="en-US" sz="2950" spc="-80" dirty="0">
                <a:latin typeface="Arial"/>
                <a:cs typeface="Arial"/>
              </a:rPr>
              <a:t>fees</a:t>
            </a:r>
            <a:r>
              <a:rPr lang="en-US" sz="2950" spc="-65" dirty="0">
                <a:latin typeface="Arial"/>
                <a:cs typeface="Arial"/>
              </a:rPr>
              <a:t> </a:t>
            </a:r>
            <a:r>
              <a:rPr lang="en-US" sz="2950" dirty="0">
                <a:latin typeface="Arial"/>
                <a:cs typeface="Arial"/>
              </a:rPr>
              <a:t>and</a:t>
            </a:r>
            <a:r>
              <a:rPr lang="en-US" sz="2950" spc="-60" dirty="0">
                <a:latin typeface="Arial"/>
                <a:cs typeface="Arial"/>
              </a:rPr>
              <a:t> </a:t>
            </a:r>
            <a:r>
              <a:rPr lang="en-US" sz="2950" spc="-30" dirty="0">
                <a:latin typeface="Arial"/>
                <a:cs typeface="Arial"/>
              </a:rPr>
              <a:t>increase</a:t>
            </a:r>
            <a:r>
              <a:rPr lang="en-US" sz="2950" spc="-60" dirty="0">
                <a:latin typeface="Arial"/>
                <a:cs typeface="Arial"/>
              </a:rPr>
              <a:t> </a:t>
            </a:r>
            <a:r>
              <a:rPr lang="en-US" sz="2950" dirty="0">
                <a:latin typeface="Arial"/>
                <a:cs typeface="Arial"/>
              </a:rPr>
              <a:t>profit</a:t>
            </a:r>
            <a:r>
              <a:rPr lang="en-US" sz="2950" spc="-60" dirty="0">
                <a:latin typeface="Arial"/>
                <a:cs typeface="Arial"/>
              </a:rPr>
              <a:t> </a:t>
            </a:r>
            <a:r>
              <a:rPr lang="en-US" sz="2950" spc="-10" dirty="0">
                <a:latin typeface="Arial"/>
                <a:cs typeface="Arial"/>
              </a:rPr>
              <a:t>margins.</a:t>
            </a:r>
            <a:endParaRPr lang="en-US" sz="2950" dirty="0">
              <a:latin typeface="Arial"/>
              <a:cs typeface="Arial"/>
            </a:endParaRPr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1949" y="7611707"/>
            <a:ext cx="104775" cy="104774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361949" y="6408224"/>
            <a:ext cx="17926052" cy="247183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100" b="1" spc="65" dirty="0">
                <a:latin typeface="Arial"/>
                <a:cs typeface="Arial"/>
              </a:rPr>
              <a:t>5.</a:t>
            </a:r>
            <a:r>
              <a:rPr sz="4100" b="1" spc="-95" dirty="0">
                <a:latin typeface="Arial"/>
                <a:cs typeface="Arial"/>
              </a:rPr>
              <a:t> </a:t>
            </a:r>
            <a:r>
              <a:rPr sz="4100" b="1" spc="-310" dirty="0">
                <a:latin typeface="Arial"/>
                <a:cs typeface="Arial"/>
              </a:rPr>
              <a:t>Service</a:t>
            </a:r>
            <a:r>
              <a:rPr sz="4100" b="1" spc="25" dirty="0">
                <a:latin typeface="Arial"/>
                <a:cs typeface="Arial"/>
              </a:rPr>
              <a:t> </a:t>
            </a:r>
            <a:r>
              <a:rPr sz="4100" b="1" spc="-114" dirty="0">
                <a:latin typeface="Arial"/>
                <a:cs typeface="Arial"/>
              </a:rPr>
              <a:t>Quality</a:t>
            </a:r>
            <a:r>
              <a:rPr sz="4100" b="1" spc="-20" dirty="0">
                <a:latin typeface="Arial"/>
                <a:cs typeface="Arial"/>
              </a:rPr>
              <a:t> </a:t>
            </a:r>
            <a:r>
              <a:rPr sz="4100" b="1" spc="-90" dirty="0">
                <a:latin typeface="Arial"/>
                <a:cs typeface="Arial"/>
              </a:rPr>
              <a:t>and</a:t>
            </a:r>
            <a:r>
              <a:rPr sz="4100" b="1" spc="-25" dirty="0">
                <a:latin typeface="Arial"/>
                <a:cs typeface="Arial"/>
              </a:rPr>
              <a:t> </a:t>
            </a:r>
            <a:r>
              <a:rPr sz="4100" b="1" spc="-235" dirty="0">
                <a:latin typeface="Arial"/>
                <a:cs typeface="Arial"/>
              </a:rPr>
              <a:t>Financial</a:t>
            </a:r>
            <a:r>
              <a:rPr sz="4100" b="1" spc="-25" dirty="0">
                <a:latin typeface="Arial"/>
                <a:cs typeface="Arial"/>
              </a:rPr>
              <a:t> </a:t>
            </a:r>
            <a:r>
              <a:rPr sz="4100" b="1" spc="-275" dirty="0">
                <a:latin typeface="Arial"/>
                <a:cs typeface="Arial"/>
              </a:rPr>
              <a:t>Performance</a:t>
            </a:r>
            <a:r>
              <a:rPr sz="4100" b="1" spc="-10" dirty="0">
                <a:latin typeface="Arial"/>
                <a:cs typeface="Arial"/>
              </a:rPr>
              <a:t> </a:t>
            </a:r>
            <a:r>
              <a:rPr sz="4100" b="1" spc="-90" dirty="0">
                <a:latin typeface="Arial"/>
                <a:cs typeface="Arial"/>
              </a:rPr>
              <a:t>Correlation:</a:t>
            </a:r>
            <a:endParaRPr lang="en-IN" sz="4100" b="1" dirty="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sz="2950" spc="-45" dirty="0">
                <a:latin typeface="Arial"/>
                <a:cs typeface="Arial"/>
              </a:rPr>
              <a:t>Hotels </a:t>
            </a:r>
            <a:r>
              <a:rPr sz="2950" dirty="0">
                <a:latin typeface="Arial"/>
                <a:cs typeface="Arial"/>
              </a:rPr>
              <a:t>with</a:t>
            </a:r>
            <a:r>
              <a:rPr sz="2950" spc="-4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higher</a:t>
            </a:r>
            <a:r>
              <a:rPr sz="2950" spc="-4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average</a:t>
            </a:r>
            <a:r>
              <a:rPr sz="2950" spc="-4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ratings</a:t>
            </a:r>
            <a:r>
              <a:rPr sz="2950" spc="-4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also</a:t>
            </a:r>
            <a:r>
              <a:rPr sz="2950" spc="-4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show</a:t>
            </a:r>
            <a:r>
              <a:rPr sz="2950" spc="-4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higher</a:t>
            </a:r>
            <a:r>
              <a:rPr sz="2950" spc="-4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occupancy</a:t>
            </a:r>
            <a:r>
              <a:rPr sz="2950" spc="-45" dirty="0">
                <a:latin typeface="Arial"/>
                <a:cs typeface="Arial"/>
              </a:rPr>
              <a:t> </a:t>
            </a:r>
            <a:r>
              <a:rPr sz="2950" spc="-40" dirty="0">
                <a:latin typeface="Arial"/>
                <a:cs typeface="Arial"/>
              </a:rPr>
              <a:t>rates </a:t>
            </a:r>
            <a:r>
              <a:rPr sz="2950" dirty="0">
                <a:latin typeface="Arial"/>
                <a:cs typeface="Arial"/>
              </a:rPr>
              <a:t>and</a:t>
            </a:r>
            <a:r>
              <a:rPr sz="2950" spc="-40" dirty="0">
                <a:latin typeface="Arial"/>
                <a:cs typeface="Arial"/>
              </a:rPr>
              <a:t> </a:t>
            </a:r>
            <a:r>
              <a:rPr sz="2950" spc="-75" dirty="0">
                <a:latin typeface="Arial"/>
                <a:cs typeface="Arial"/>
              </a:rPr>
              <a:t>revenues.</a:t>
            </a:r>
            <a:r>
              <a:rPr sz="2950" spc="-40" dirty="0">
                <a:latin typeface="Arial"/>
                <a:cs typeface="Arial"/>
              </a:rPr>
              <a:t> </a:t>
            </a:r>
            <a:r>
              <a:rPr sz="2950" spc="-30" dirty="0">
                <a:latin typeface="Arial"/>
                <a:cs typeface="Arial"/>
              </a:rPr>
              <a:t>Conversely,</a:t>
            </a:r>
            <a:r>
              <a:rPr sz="2950" spc="-40" dirty="0">
                <a:latin typeface="Arial"/>
                <a:cs typeface="Arial"/>
              </a:rPr>
              <a:t> </a:t>
            </a:r>
            <a:r>
              <a:rPr sz="2950" spc="-55" dirty="0">
                <a:latin typeface="Arial"/>
                <a:cs typeface="Arial"/>
              </a:rPr>
              <a:t>hotels</a:t>
            </a:r>
            <a:r>
              <a:rPr sz="2950" spc="-45" dirty="0">
                <a:latin typeface="Arial"/>
                <a:cs typeface="Arial"/>
              </a:rPr>
              <a:t> </a:t>
            </a:r>
            <a:r>
              <a:rPr sz="2950" spc="-20" dirty="0">
                <a:latin typeface="Arial"/>
                <a:cs typeface="Arial"/>
              </a:rPr>
              <a:t>with </a:t>
            </a:r>
            <a:r>
              <a:rPr sz="2950" spc="50" dirty="0">
                <a:latin typeface="Arial"/>
                <a:cs typeface="Arial"/>
              </a:rPr>
              <a:t>low</a:t>
            </a:r>
            <a:r>
              <a:rPr sz="2950" spc="12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ratings</a:t>
            </a:r>
            <a:r>
              <a:rPr sz="2950" spc="13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exhibit</a:t>
            </a:r>
            <a:r>
              <a:rPr sz="2950" spc="13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lower</a:t>
            </a:r>
            <a:r>
              <a:rPr sz="2950" spc="13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occupancy</a:t>
            </a:r>
            <a:r>
              <a:rPr sz="2950" spc="13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and</a:t>
            </a:r>
            <a:r>
              <a:rPr sz="2950" spc="135" dirty="0">
                <a:latin typeface="Arial"/>
                <a:cs typeface="Arial"/>
              </a:rPr>
              <a:t> </a:t>
            </a:r>
            <a:r>
              <a:rPr sz="2950" spc="-20" dirty="0">
                <a:latin typeface="Arial"/>
                <a:cs typeface="Arial"/>
              </a:rPr>
              <a:t>revenue,</a:t>
            </a:r>
            <a:r>
              <a:rPr sz="2950" spc="13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indicating</a:t>
            </a:r>
            <a:r>
              <a:rPr sz="2950" spc="13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the</a:t>
            </a:r>
            <a:r>
              <a:rPr sz="2950" spc="13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need</a:t>
            </a:r>
            <a:r>
              <a:rPr sz="2950" spc="13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for</a:t>
            </a:r>
            <a:r>
              <a:rPr sz="2950" spc="135" dirty="0">
                <a:latin typeface="Arial"/>
                <a:cs typeface="Arial"/>
              </a:rPr>
              <a:t> </a:t>
            </a:r>
            <a:r>
              <a:rPr sz="2950" spc="65" dirty="0">
                <a:latin typeface="Arial"/>
                <a:cs typeface="Arial"/>
              </a:rPr>
              <a:t>a</a:t>
            </a:r>
            <a:r>
              <a:rPr sz="2950" spc="13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root</a:t>
            </a:r>
            <a:r>
              <a:rPr sz="2950" spc="135" dirty="0">
                <a:latin typeface="Arial"/>
                <a:cs typeface="Arial"/>
              </a:rPr>
              <a:t> </a:t>
            </a:r>
            <a:r>
              <a:rPr sz="2950" spc="-20" dirty="0">
                <a:latin typeface="Arial"/>
                <a:cs typeface="Arial"/>
              </a:rPr>
              <a:t>cause</a:t>
            </a:r>
            <a:r>
              <a:rPr sz="2950" spc="130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analysis</a:t>
            </a:r>
            <a:r>
              <a:rPr sz="2950" spc="13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to</a:t>
            </a:r>
            <a:r>
              <a:rPr sz="2950" spc="135" dirty="0">
                <a:latin typeface="Arial"/>
                <a:cs typeface="Arial"/>
              </a:rPr>
              <a:t> </a:t>
            </a:r>
            <a:r>
              <a:rPr sz="2950" spc="-10" dirty="0">
                <a:latin typeface="Arial"/>
                <a:cs typeface="Arial"/>
              </a:rPr>
              <a:t>identify </a:t>
            </a:r>
            <a:r>
              <a:rPr sz="2950" spc="-50" dirty="0">
                <a:latin typeface="Arial"/>
                <a:cs typeface="Arial"/>
              </a:rPr>
              <a:t>issues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such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as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inadequate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room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service,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discrepancies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between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service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offerings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and</a:t>
            </a:r>
            <a:r>
              <a:rPr sz="2950" spc="155" dirty="0">
                <a:latin typeface="Arial"/>
                <a:cs typeface="Arial"/>
              </a:rPr>
              <a:t> </a:t>
            </a:r>
            <a:r>
              <a:rPr sz="2950" spc="-40" dirty="0">
                <a:latin typeface="Arial"/>
                <a:cs typeface="Arial"/>
              </a:rPr>
              <a:t>advertisements,</a:t>
            </a:r>
            <a:r>
              <a:rPr sz="2950" spc="150" dirty="0">
                <a:latin typeface="Arial"/>
                <a:cs typeface="Arial"/>
              </a:rPr>
              <a:t> </a:t>
            </a:r>
            <a:r>
              <a:rPr sz="2950" spc="-25" dirty="0">
                <a:latin typeface="Arial"/>
                <a:cs typeface="Arial"/>
              </a:rPr>
              <a:t>or </a:t>
            </a:r>
            <a:r>
              <a:rPr sz="2950" spc="-10" dirty="0">
                <a:latin typeface="Arial"/>
                <a:cs typeface="Arial"/>
              </a:rPr>
              <a:t>other</a:t>
            </a:r>
            <a:r>
              <a:rPr sz="2950" spc="-95" dirty="0">
                <a:latin typeface="Arial"/>
                <a:cs typeface="Arial"/>
              </a:rPr>
              <a:t> </a:t>
            </a:r>
            <a:r>
              <a:rPr sz="2950" spc="-30" dirty="0">
                <a:latin typeface="Arial"/>
                <a:cs typeface="Arial"/>
              </a:rPr>
              <a:t>factors</a:t>
            </a:r>
            <a:r>
              <a:rPr sz="2950" spc="-95" dirty="0">
                <a:latin typeface="Arial"/>
                <a:cs typeface="Arial"/>
              </a:rPr>
              <a:t> </a:t>
            </a:r>
            <a:r>
              <a:rPr sz="2950" dirty="0">
                <a:latin typeface="Arial"/>
                <a:cs typeface="Arial"/>
              </a:rPr>
              <a:t>impacting</a:t>
            </a:r>
            <a:r>
              <a:rPr sz="2950" spc="-95" dirty="0">
                <a:latin typeface="Arial"/>
                <a:cs typeface="Arial"/>
              </a:rPr>
              <a:t> </a:t>
            </a:r>
            <a:r>
              <a:rPr sz="2950" spc="-75" dirty="0">
                <a:latin typeface="Arial"/>
                <a:cs typeface="Arial"/>
              </a:rPr>
              <a:t>guest</a:t>
            </a:r>
            <a:r>
              <a:rPr sz="2950" spc="-95" dirty="0">
                <a:latin typeface="Arial"/>
                <a:cs typeface="Arial"/>
              </a:rPr>
              <a:t> </a:t>
            </a:r>
            <a:r>
              <a:rPr sz="2950" spc="-10" dirty="0">
                <a:latin typeface="Arial"/>
                <a:cs typeface="Arial"/>
              </a:rPr>
              <a:t>satisfaction.</a:t>
            </a:r>
            <a:endParaRPr sz="2950" dirty="0">
              <a:latin typeface="Arial"/>
              <a:cs typeface="Arial"/>
            </a:endParaRPr>
          </a:p>
        </p:txBody>
      </p:sp>
      <p:pic>
        <p:nvPicPr>
          <p:cNvPr id="14" name="object 1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794970" y="0"/>
            <a:ext cx="4492140" cy="206659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CE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905961" y="9272630"/>
            <a:ext cx="331470" cy="368300"/>
          </a:xfrm>
          <a:custGeom>
            <a:avLst/>
            <a:gdLst/>
            <a:ahLst/>
            <a:cxnLst/>
            <a:rect l="l" t="t" r="r" b="b"/>
            <a:pathLst>
              <a:path w="331469" h="368300">
                <a:moveTo>
                  <a:pt x="149001" y="285903"/>
                </a:moveTo>
                <a:lnTo>
                  <a:pt x="136804" y="285903"/>
                </a:lnTo>
                <a:lnTo>
                  <a:pt x="130777" y="285517"/>
                </a:lnTo>
                <a:lnTo>
                  <a:pt x="84159" y="273403"/>
                </a:lnTo>
                <a:lnTo>
                  <a:pt x="48683" y="250593"/>
                </a:lnTo>
                <a:lnTo>
                  <a:pt x="18314" y="213207"/>
                </a:lnTo>
                <a:lnTo>
                  <a:pt x="3320" y="174063"/>
                </a:lnTo>
                <a:lnTo>
                  <a:pt x="3258" y="173809"/>
                </a:lnTo>
                <a:lnTo>
                  <a:pt x="1155" y="161891"/>
                </a:lnTo>
                <a:lnTo>
                  <a:pt x="484" y="155889"/>
                </a:lnTo>
                <a:lnTo>
                  <a:pt x="37" y="146545"/>
                </a:lnTo>
                <a:lnTo>
                  <a:pt x="0" y="137762"/>
                </a:lnTo>
                <a:lnTo>
                  <a:pt x="955" y="125698"/>
                </a:lnTo>
                <a:lnTo>
                  <a:pt x="12178" y="85042"/>
                </a:lnTo>
                <a:lnTo>
                  <a:pt x="38837" y="44926"/>
                </a:lnTo>
                <a:lnTo>
                  <a:pt x="71972" y="18831"/>
                </a:lnTo>
                <a:lnTo>
                  <a:pt x="117220" y="2319"/>
                </a:lnTo>
                <a:lnTo>
                  <a:pt x="141264" y="0"/>
                </a:lnTo>
                <a:lnTo>
                  <a:pt x="153361" y="371"/>
                </a:lnTo>
                <a:lnTo>
                  <a:pt x="194511" y="9617"/>
                </a:lnTo>
                <a:lnTo>
                  <a:pt x="221006" y="23205"/>
                </a:lnTo>
                <a:lnTo>
                  <a:pt x="135099" y="23205"/>
                </a:lnTo>
                <a:lnTo>
                  <a:pt x="127317" y="23971"/>
                </a:lnTo>
                <a:lnTo>
                  <a:pt x="89865" y="35330"/>
                </a:lnTo>
                <a:lnTo>
                  <a:pt x="52710" y="63846"/>
                </a:lnTo>
                <a:lnTo>
                  <a:pt x="29297" y="104411"/>
                </a:lnTo>
                <a:lnTo>
                  <a:pt x="23191" y="150847"/>
                </a:lnTo>
                <a:lnTo>
                  <a:pt x="23958" y="158636"/>
                </a:lnTo>
                <a:lnTo>
                  <a:pt x="35320" y="196083"/>
                </a:lnTo>
                <a:lnTo>
                  <a:pt x="63830" y="233228"/>
                </a:lnTo>
                <a:lnTo>
                  <a:pt x="104383" y="256637"/>
                </a:lnTo>
                <a:lnTo>
                  <a:pt x="135082" y="262747"/>
                </a:lnTo>
                <a:lnTo>
                  <a:pt x="221098" y="262747"/>
                </a:lnTo>
                <a:lnTo>
                  <a:pt x="217713" y="264919"/>
                </a:lnTo>
                <a:lnTo>
                  <a:pt x="172984" y="282835"/>
                </a:lnTo>
                <a:lnTo>
                  <a:pt x="155027" y="285517"/>
                </a:lnTo>
                <a:lnTo>
                  <a:pt x="149001" y="285903"/>
                </a:lnTo>
                <a:close/>
              </a:path>
              <a:path w="331469" h="368300">
                <a:moveTo>
                  <a:pt x="221098" y="262747"/>
                </a:moveTo>
                <a:lnTo>
                  <a:pt x="150832" y="262747"/>
                </a:lnTo>
                <a:lnTo>
                  <a:pt x="158619" y="261979"/>
                </a:lnTo>
                <a:lnTo>
                  <a:pt x="174050" y="258910"/>
                </a:lnTo>
                <a:lnTo>
                  <a:pt x="216044" y="238192"/>
                </a:lnTo>
                <a:lnTo>
                  <a:pt x="246914" y="202984"/>
                </a:lnTo>
                <a:lnTo>
                  <a:pt x="261965" y="158636"/>
                </a:lnTo>
                <a:lnTo>
                  <a:pt x="262667" y="134444"/>
                </a:lnTo>
                <a:lnTo>
                  <a:pt x="262075" y="128425"/>
                </a:lnTo>
                <a:lnTo>
                  <a:pt x="261967" y="127328"/>
                </a:lnTo>
                <a:lnTo>
                  <a:pt x="250608" y="89878"/>
                </a:lnTo>
                <a:lnTo>
                  <a:pt x="222092" y="52724"/>
                </a:lnTo>
                <a:lnTo>
                  <a:pt x="181527" y="29311"/>
                </a:lnTo>
                <a:lnTo>
                  <a:pt x="150821" y="23205"/>
                </a:lnTo>
                <a:lnTo>
                  <a:pt x="221006" y="23205"/>
                </a:lnTo>
                <a:lnTo>
                  <a:pt x="252838" y="51499"/>
                </a:lnTo>
                <a:lnTo>
                  <a:pt x="276984" y="93176"/>
                </a:lnTo>
                <a:lnTo>
                  <a:pt x="285691" y="134444"/>
                </a:lnTo>
                <a:lnTo>
                  <a:pt x="285904" y="146545"/>
                </a:lnTo>
                <a:lnTo>
                  <a:pt x="285707" y="150847"/>
                </a:lnTo>
                <a:lnTo>
                  <a:pt x="274359" y="199407"/>
                </a:lnTo>
                <a:lnTo>
                  <a:pt x="252195" y="235291"/>
                </a:lnTo>
                <a:lnTo>
                  <a:pt x="248099" y="239745"/>
                </a:lnTo>
                <a:lnTo>
                  <a:pt x="262016" y="258148"/>
                </a:lnTo>
                <a:lnTo>
                  <a:pt x="227557" y="258148"/>
                </a:lnTo>
                <a:lnTo>
                  <a:pt x="222788" y="261653"/>
                </a:lnTo>
                <a:lnTo>
                  <a:pt x="221098" y="262747"/>
                </a:lnTo>
                <a:close/>
              </a:path>
              <a:path w="331469" h="368300">
                <a:moveTo>
                  <a:pt x="318976" y="367730"/>
                </a:moveTo>
                <a:lnTo>
                  <a:pt x="316443" y="367730"/>
                </a:lnTo>
                <a:lnTo>
                  <a:pt x="313550" y="367326"/>
                </a:lnTo>
                <a:lnTo>
                  <a:pt x="311852" y="366734"/>
                </a:lnTo>
                <a:lnTo>
                  <a:pt x="308691" y="364875"/>
                </a:lnTo>
                <a:lnTo>
                  <a:pt x="307349" y="363679"/>
                </a:lnTo>
                <a:lnTo>
                  <a:pt x="227557" y="258148"/>
                </a:lnTo>
                <a:lnTo>
                  <a:pt x="262016" y="258148"/>
                </a:lnTo>
                <a:lnTo>
                  <a:pt x="328123" y="345561"/>
                </a:lnTo>
                <a:lnTo>
                  <a:pt x="328315" y="345561"/>
                </a:lnTo>
                <a:lnTo>
                  <a:pt x="329419" y="347025"/>
                </a:lnTo>
                <a:lnTo>
                  <a:pt x="330201" y="348644"/>
                </a:lnTo>
                <a:lnTo>
                  <a:pt x="331122" y="352193"/>
                </a:lnTo>
                <a:lnTo>
                  <a:pt x="331225" y="353988"/>
                </a:lnTo>
                <a:lnTo>
                  <a:pt x="330717" y="357619"/>
                </a:lnTo>
                <a:lnTo>
                  <a:pt x="330125" y="359317"/>
                </a:lnTo>
                <a:lnTo>
                  <a:pt x="328267" y="362477"/>
                </a:lnTo>
                <a:lnTo>
                  <a:pt x="327195" y="363679"/>
                </a:lnTo>
                <a:lnTo>
                  <a:pt x="327070" y="363819"/>
                </a:lnTo>
                <a:lnTo>
                  <a:pt x="324144" y="366028"/>
                </a:lnTo>
                <a:lnTo>
                  <a:pt x="322682" y="366734"/>
                </a:lnTo>
                <a:lnTo>
                  <a:pt x="322817" y="366734"/>
                </a:lnTo>
                <a:lnTo>
                  <a:pt x="318976" y="367730"/>
                </a:lnTo>
                <a:close/>
              </a:path>
            </a:pathLst>
          </a:custGeom>
          <a:solidFill>
            <a:srgbClr val="8C6F2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874986" y="2077231"/>
            <a:ext cx="306070" cy="190500"/>
          </a:xfrm>
          <a:custGeom>
            <a:avLst/>
            <a:gdLst/>
            <a:ahLst/>
            <a:cxnLst/>
            <a:rect l="l" t="t" r="r" b="b"/>
            <a:pathLst>
              <a:path w="306070" h="190500">
                <a:moveTo>
                  <a:pt x="154663" y="190257"/>
                </a:moveTo>
                <a:lnTo>
                  <a:pt x="151350" y="190257"/>
                </a:lnTo>
                <a:lnTo>
                  <a:pt x="151119" y="190122"/>
                </a:lnTo>
                <a:lnTo>
                  <a:pt x="549" y="55720"/>
                </a:lnTo>
                <a:lnTo>
                  <a:pt x="0" y="52364"/>
                </a:lnTo>
                <a:lnTo>
                  <a:pt x="137" y="52069"/>
                </a:lnTo>
                <a:lnTo>
                  <a:pt x="763" y="51159"/>
                </a:lnTo>
                <a:lnTo>
                  <a:pt x="999" y="50956"/>
                </a:lnTo>
                <a:lnTo>
                  <a:pt x="1131" y="50794"/>
                </a:lnTo>
                <a:lnTo>
                  <a:pt x="67029" y="315"/>
                </a:lnTo>
                <a:lnTo>
                  <a:pt x="67730" y="0"/>
                </a:lnTo>
                <a:lnTo>
                  <a:pt x="238239" y="0"/>
                </a:lnTo>
                <a:lnTo>
                  <a:pt x="239017" y="315"/>
                </a:lnTo>
                <a:lnTo>
                  <a:pt x="247302" y="6694"/>
                </a:lnTo>
                <a:lnTo>
                  <a:pt x="83621" y="6694"/>
                </a:lnTo>
                <a:lnTo>
                  <a:pt x="84792" y="7269"/>
                </a:lnTo>
                <a:lnTo>
                  <a:pt x="69222" y="7269"/>
                </a:lnTo>
                <a:lnTo>
                  <a:pt x="54560" y="18505"/>
                </a:lnTo>
                <a:lnTo>
                  <a:pt x="54298" y="23445"/>
                </a:lnTo>
                <a:lnTo>
                  <a:pt x="54271" y="23960"/>
                </a:lnTo>
                <a:lnTo>
                  <a:pt x="47445" y="23960"/>
                </a:lnTo>
                <a:lnTo>
                  <a:pt x="13321" y="50094"/>
                </a:lnTo>
                <a:lnTo>
                  <a:pt x="303962" y="50094"/>
                </a:lnTo>
                <a:lnTo>
                  <a:pt x="304876" y="50794"/>
                </a:lnTo>
                <a:lnTo>
                  <a:pt x="305010" y="50956"/>
                </a:lnTo>
                <a:lnTo>
                  <a:pt x="305245" y="51159"/>
                </a:lnTo>
                <a:lnTo>
                  <a:pt x="305803" y="51914"/>
                </a:lnTo>
                <a:lnTo>
                  <a:pt x="304108" y="56973"/>
                </a:lnTo>
                <a:lnTo>
                  <a:pt x="12196" y="56973"/>
                </a:lnTo>
                <a:lnTo>
                  <a:pt x="89201" y="125722"/>
                </a:lnTo>
                <a:lnTo>
                  <a:pt x="97205" y="125722"/>
                </a:lnTo>
                <a:lnTo>
                  <a:pt x="106718" y="141360"/>
                </a:lnTo>
                <a:lnTo>
                  <a:pt x="144948" y="175489"/>
                </a:lnTo>
                <a:lnTo>
                  <a:pt x="152239" y="175489"/>
                </a:lnTo>
                <a:lnTo>
                  <a:pt x="153010" y="177547"/>
                </a:lnTo>
                <a:lnTo>
                  <a:pt x="169058" y="177547"/>
                </a:lnTo>
                <a:lnTo>
                  <a:pt x="155270" y="189856"/>
                </a:lnTo>
                <a:lnTo>
                  <a:pt x="154898" y="190122"/>
                </a:lnTo>
                <a:lnTo>
                  <a:pt x="154663" y="190257"/>
                </a:lnTo>
                <a:close/>
              </a:path>
              <a:path w="306070" h="190500">
                <a:moveTo>
                  <a:pt x="126146" y="19619"/>
                </a:moveTo>
                <a:lnTo>
                  <a:pt x="109950" y="19619"/>
                </a:lnTo>
                <a:lnTo>
                  <a:pt x="137555" y="6694"/>
                </a:lnTo>
                <a:lnTo>
                  <a:pt x="168458" y="6694"/>
                </a:lnTo>
                <a:lnTo>
                  <a:pt x="169210" y="7046"/>
                </a:lnTo>
                <a:lnTo>
                  <a:pt x="153010" y="7046"/>
                </a:lnTo>
                <a:lnTo>
                  <a:pt x="126146" y="19619"/>
                </a:lnTo>
                <a:close/>
              </a:path>
              <a:path w="306070" h="190500">
                <a:moveTo>
                  <a:pt x="211637" y="19619"/>
                </a:moveTo>
                <a:lnTo>
                  <a:pt x="196059" y="19619"/>
                </a:lnTo>
                <a:lnTo>
                  <a:pt x="222383" y="6694"/>
                </a:lnTo>
                <a:lnTo>
                  <a:pt x="247302" y="6694"/>
                </a:lnTo>
                <a:lnTo>
                  <a:pt x="248053" y="7269"/>
                </a:lnTo>
                <a:lnTo>
                  <a:pt x="236783" y="7269"/>
                </a:lnTo>
                <a:lnTo>
                  <a:pt x="211637" y="19619"/>
                </a:lnTo>
                <a:close/>
              </a:path>
              <a:path w="306070" h="190500">
                <a:moveTo>
                  <a:pt x="164977" y="49350"/>
                </a:moveTo>
                <a:lnTo>
                  <a:pt x="153010" y="49350"/>
                </a:lnTo>
                <a:lnTo>
                  <a:pt x="189345" y="23960"/>
                </a:lnTo>
                <a:lnTo>
                  <a:pt x="189143" y="23960"/>
                </a:lnTo>
                <a:lnTo>
                  <a:pt x="153010" y="7046"/>
                </a:lnTo>
                <a:lnTo>
                  <a:pt x="169210" y="7046"/>
                </a:lnTo>
                <a:lnTo>
                  <a:pt x="196059" y="19619"/>
                </a:lnTo>
                <a:lnTo>
                  <a:pt x="211637" y="19619"/>
                </a:lnTo>
                <a:lnTo>
                  <a:pt x="203847" y="23445"/>
                </a:lnTo>
                <a:lnTo>
                  <a:pt x="214303" y="28636"/>
                </a:lnTo>
                <a:lnTo>
                  <a:pt x="194623" y="28636"/>
                </a:lnTo>
                <a:lnTo>
                  <a:pt x="164977" y="49350"/>
                </a:lnTo>
                <a:close/>
              </a:path>
              <a:path w="306070" h="190500">
                <a:moveTo>
                  <a:pt x="68439" y="47855"/>
                </a:moveTo>
                <a:lnTo>
                  <a:pt x="53004" y="47855"/>
                </a:lnTo>
                <a:lnTo>
                  <a:pt x="102158" y="23445"/>
                </a:lnTo>
                <a:lnTo>
                  <a:pt x="69222" y="7269"/>
                </a:lnTo>
                <a:lnTo>
                  <a:pt x="84792" y="7269"/>
                </a:lnTo>
                <a:lnTo>
                  <a:pt x="109940" y="19619"/>
                </a:lnTo>
                <a:lnTo>
                  <a:pt x="126146" y="19619"/>
                </a:lnTo>
                <a:lnTo>
                  <a:pt x="116869" y="23960"/>
                </a:lnTo>
                <a:lnTo>
                  <a:pt x="116667" y="23960"/>
                </a:lnTo>
                <a:lnTo>
                  <a:pt x="123360" y="28636"/>
                </a:lnTo>
                <a:lnTo>
                  <a:pt x="111386" y="28636"/>
                </a:lnTo>
                <a:lnTo>
                  <a:pt x="110510" y="30662"/>
                </a:lnTo>
                <a:lnTo>
                  <a:pt x="103063" y="30662"/>
                </a:lnTo>
                <a:lnTo>
                  <a:pt x="68439" y="47855"/>
                </a:lnTo>
                <a:close/>
              </a:path>
              <a:path w="306070" h="190500">
                <a:moveTo>
                  <a:pt x="259841" y="47855"/>
                </a:moveTo>
                <a:lnTo>
                  <a:pt x="253008" y="47855"/>
                </a:lnTo>
                <a:lnTo>
                  <a:pt x="251502" y="19619"/>
                </a:lnTo>
                <a:lnTo>
                  <a:pt x="251443" y="18505"/>
                </a:lnTo>
                <a:lnTo>
                  <a:pt x="236783" y="7269"/>
                </a:lnTo>
                <a:lnTo>
                  <a:pt x="248053" y="7269"/>
                </a:lnTo>
                <a:lnTo>
                  <a:pt x="269844" y="23960"/>
                </a:lnTo>
                <a:lnTo>
                  <a:pt x="258565" y="23960"/>
                </a:lnTo>
                <a:lnTo>
                  <a:pt x="259841" y="47855"/>
                </a:lnTo>
                <a:close/>
              </a:path>
              <a:path w="306070" h="190500">
                <a:moveTo>
                  <a:pt x="63931" y="50094"/>
                </a:moveTo>
                <a:lnTo>
                  <a:pt x="46052" y="50094"/>
                </a:lnTo>
                <a:lnTo>
                  <a:pt x="47445" y="23960"/>
                </a:lnTo>
                <a:lnTo>
                  <a:pt x="54271" y="23960"/>
                </a:lnTo>
                <a:lnTo>
                  <a:pt x="53004" y="47855"/>
                </a:lnTo>
                <a:lnTo>
                  <a:pt x="68439" y="47855"/>
                </a:lnTo>
                <a:lnTo>
                  <a:pt x="63931" y="50094"/>
                </a:lnTo>
                <a:close/>
              </a:path>
              <a:path w="306070" h="190500">
                <a:moveTo>
                  <a:pt x="303962" y="50094"/>
                </a:moveTo>
                <a:lnTo>
                  <a:pt x="292683" y="50094"/>
                </a:lnTo>
                <a:lnTo>
                  <a:pt x="258565" y="23960"/>
                </a:lnTo>
                <a:lnTo>
                  <a:pt x="269844" y="23960"/>
                </a:lnTo>
                <a:lnTo>
                  <a:pt x="303962" y="50094"/>
                </a:lnTo>
                <a:close/>
              </a:path>
              <a:path w="306070" h="190500">
                <a:moveTo>
                  <a:pt x="163913" y="50094"/>
                </a:moveTo>
                <a:lnTo>
                  <a:pt x="142097" y="50094"/>
                </a:lnTo>
                <a:lnTo>
                  <a:pt x="111386" y="28636"/>
                </a:lnTo>
                <a:lnTo>
                  <a:pt x="123360" y="28636"/>
                </a:lnTo>
                <a:lnTo>
                  <a:pt x="153010" y="49350"/>
                </a:lnTo>
                <a:lnTo>
                  <a:pt x="164977" y="49350"/>
                </a:lnTo>
                <a:lnTo>
                  <a:pt x="163913" y="50094"/>
                </a:lnTo>
                <a:close/>
              </a:path>
              <a:path w="306070" h="190500">
                <a:moveTo>
                  <a:pt x="211357" y="50094"/>
                </a:moveTo>
                <a:lnTo>
                  <a:pt x="203909" y="50094"/>
                </a:lnTo>
                <a:lnTo>
                  <a:pt x="194623" y="28636"/>
                </a:lnTo>
                <a:lnTo>
                  <a:pt x="214303" y="28636"/>
                </a:lnTo>
                <a:lnTo>
                  <a:pt x="218382" y="30662"/>
                </a:lnTo>
                <a:lnTo>
                  <a:pt x="202941" y="30662"/>
                </a:lnTo>
                <a:lnTo>
                  <a:pt x="211357" y="50094"/>
                </a:lnTo>
                <a:close/>
              </a:path>
              <a:path w="306070" h="190500">
                <a:moveTo>
                  <a:pt x="102101" y="50094"/>
                </a:moveTo>
                <a:lnTo>
                  <a:pt x="94661" y="50094"/>
                </a:lnTo>
                <a:lnTo>
                  <a:pt x="103063" y="30662"/>
                </a:lnTo>
                <a:lnTo>
                  <a:pt x="110510" y="30662"/>
                </a:lnTo>
                <a:lnTo>
                  <a:pt x="102101" y="50094"/>
                </a:lnTo>
                <a:close/>
              </a:path>
              <a:path w="306070" h="190500">
                <a:moveTo>
                  <a:pt x="259960" y="50094"/>
                </a:moveTo>
                <a:lnTo>
                  <a:pt x="242080" y="50094"/>
                </a:lnTo>
                <a:lnTo>
                  <a:pt x="202941" y="30662"/>
                </a:lnTo>
                <a:lnTo>
                  <a:pt x="218382" y="30662"/>
                </a:lnTo>
                <a:lnTo>
                  <a:pt x="253008" y="47855"/>
                </a:lnTo>
                <a:lnTo>
                  <a:pt x="259841" y="47855"/>
                </a:lnTo>
                <a:lnTo>
                  <a:pt x="259960" y="50094"/>
                </a:lnTo>
                <a:close/>
              </a:path>
              <a:path w="306070" h="190500">
                <a:moveTo>
                  <a:pt x="97205" y="125722"/>
                </a:moveTo>
                <a:lnTo>
                  <a:pt x="89201" y="125722"/>
                </a:lnTo>
                <a:lnTo>
                  <a:pt x="47375" y="56973"/>
                </a:lnTo>
                <a:lnTo>
                  <a:pt x="57311" y="56973"/>
                </a:lnTo>
                <a:lnTo>
                  <a:pt x="78065" y="78688"/>
                </a:lnTo>
                <a:lnTo>
                  <a:pt x="68592" y="78688"/>
                </a:lnTo>
                <a:lnTo>
                  <a:pt x="97205" y="125722"/>
                </a:lnTo>
                <a:close/>
              </a:path>
              <a:path w="306070" h="190500">
                <a:moveTo>
                  <a:pt x="133987" y="129394"/>
                </a:moveTo>
                <a:lnTo>
                  <a:pt x="126532" y="129394"/>
                </a:lnTo>
                <a:lnTo>
                  <a:pt x="94668" y="56973"/>
                </a:lnTo>
                <a:lnTo>
                  <a:pt x="102137" y="56973"/>
                </a:lnTo>
                <a:lnTo>
                  <a:pt x="133987" y="129394"/>
                </a:lnTo>
                <a:close/>
              </a:path>
              <a:path w="306070" h="190500">
                <a:moveTo>
                  <a:pt x="142927" y="133988"/>
                </a:moveTo>
                <a:lnTo>
                  <a:pt x="136008" y="133988"/>
                </a:lnTo>
                <a:lnTo>
                  <a:pt x="148971" y="56973"/>
                </a:lnTo>
                <a:lnTo>
                  <a:pt x="157046" y="56973"/>
                </a:lnTo>
                <a:lnTo>
                  <a:pt x="159926" y="74096"/>
                </a:lnTo>
                <a:lnTo>
                  <a:pt x="153010" y="74096"/>
                </a:lnTo>
                <a:lnTo>
                  <a:pt x="142927" y="133988"/>
                </a:lnTo>
                <a:close/>
              </a:path>
              <a:path w="306070" h="190500">
                <a:moveTo>
                  <a:pt x="184569" y="133988"/>
                </a:moveTo>
                <a:lnTo>
                  <a:pt x="170006" y="133988"/>
                </a:lnTo>
                <a:lnTo>
                  <a:pt x="203874" y="56973"/>
                </a:lnTo>
                <a:lnTo>
                  <a:pt x="211336" y="56973"/>
                </a:lnTo>
                <a:lnTo>
                  <a:pt x="179481" y="129394"/>
                </a:lnTo>
                <a:lnTo>
                  <a:pt x="188960" y="129394"/>
                </a:lnTo>
                <a:lnTo>
                  <a:pt x="184569" y="133988"/>
                </a:lnTo>
                <a:close/>
              </a:path>
              <a:path w="306070" h="190500">
                <a:moveTo>
                  <a:pt x="188960" y="129394"/>
                </a:moveTo>
                <a:lnTo>
                  <a:pt x="179481" y="129394"/>
                </a:lnTo>
                <a:lnTo>
                  <a:pt x="248699" y="56973"/>
                </a:lnTo>
                <a:lnTo>
                  <a:pt x="258630" y="56973"/>
                </a:lnTo>
                <a:lnTo>
                  <a:pt x="245421" y="78688"/>
                </a:lnTo>
                <a:lnTo>
                  <a:pt x="237425" y="78688"/>
                </a:lnTo>
                <a:lnTo>
                  <a:pt x="188960" y="129394"/>
                </a:lnTo>
                <a:close/>
              </a:path>
              <a:path w="306070" h="190500">
                <a:moveTo>
                  <a:pt x="227105" y="125722"/>
                </a:moveTo>
                <a:lnTo>
                  <a:pt x="216818" y="125722"/>
                </a:lnTo>
                <a:lnTo>
                  <a:pt x="293821" y="56973"/>
                </a:lnTo>
                <a:lnTo>
                  <a:pt x="304108" y="56973"/>
                </a:lnTo>
                <a:lnTo>
                  <a:pt x="227105" y="125722"/>
                </a:lnTo>
                <a:close/>
              </a:path>
              <a:path w="306070" h="190500">
                <a:moveTo>
                  <a:pt x="169058" y="177547"/>
                </a:moveTo>
                <a:lnTo>
                  <a:pt x="153010" y="177547"/>
                </a:lnTo>
                <a:lnTo>
                  <a:pt x="165019" y="145469"/>
                </a:lnTo>
                <a:lnTo>
                  <a:pt x="153010" y="74096"/>
                </a:lnTo>
                <a:lnTo>
                  <a:pt x="159926" y="74096"/>
                </a:lnTo>
                <a:lnTo>
                  <a:pt x="170002" y="133988"/>
                </a:lnTo>
                <a:lnTo>
                  <a:pt x="184569" y="133988"/>
                </a:lnTo>
                <a:lnTo>
                  <a:pt x="171478" y="147684"/>
                </a:lnTo>
                <a:lnTo>
                  <a:pt x="161067" y="175489"/>
                </a:lnTo>
                <a:lnTo>
                  <a:pt x="171363" y="175489"/>
                </a:lnTo>
                <a:lnTo>
                  <a:pt x="169058" y="177547"/>
                </a:lnTo>
                <a:close/>
              </a:path>
              <a:path w="306070" h="190500">
                <a:moveTo>
                  <a:pt x="152239" y="175489"/>
                </a:moveTo>
                <a:lnTo>
                  <a:pt x="144948" y="175489"/>
                </a:lnTo>
                <a:lnTo>
                  <a:pt x="134528" y="147684"/>
                </a:lnTo>
                <a:lnTo>
                  <a:pt x="68592" y="78688"/>
                </a:lnTo>
                <a:lnTo>
                  <a:pt x="78065" y="78688"/>
                </a:lnTo>
                <a:lnTo>
                  <a:pt x="126527" y="129394"/>
                </a:lnTo>
                <a:lnTo>
                  <a:pt x="133987" y="129394"/>
                </a:lnTo>
                <a:lnTo>
                  <a:pt x="136008" y="133988"/>
                </a:lnTo>
                <a:lnTo>
                  <a:pt x="142927" y="133988"/>
                </a:lnTo>
                <a:lnTo>
                  <a:pt x="140994" y="145469"/>
                </a:lnTo>
                <a:lnTo>
                  <a:pt x="152239" y="175489"/>
                </a:lnTo>
                <a:close/>
              </a:path>
              <a:path w="306070" h="190500">
                <a:moveTo>
                  <a:pt x="171363" y="175489"/>
                </a:moveTo>
                <a:lnTo>
                  <a:pt x="161072" y="175489"/>
                </a:lnTo>
                <a:lnTo>
                  <a:pt x="199292" y="141360"/>
                </a:lnTo>
                <a:lnTo>
                  <a:pt x="237425" y="78688"/>
                </a:lnTo>
                <a:lnTo>
                  <a:pt x="245421" y="78688"/>
                </a:lnTo>
                <a:lnTo>
                  <a:pt x="216811" y="125722"/>
                </a:lnTo>
                <a:lnTo>
                  <a:pt x="227105" y="125722"/>
                </a:lnTo>
                <a:lnTo>
                  <a:pt x="171363" y="17548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919564" y="4498981"/>
            <a:ext cx="257810" cy="245110"/>
          </a:xfrm>
          <a:custGeom>
            <a:avLst/>
            <a:gdLst/>
            <a:ahLst/>
            <a:cxnLst/>
            <a:rect l="l" t="t" r="r" b="b"/>
            <a:pathLst>
              <a:path w="257809" h="245110">
                <a:moveTo>
                  <a:pt x="54608" y="244536"/>
                </a:moveTo>
                <a:lnTo>
                  <a:pt x="52665" y="244536"/>
                </a:lnTo>
                <a:lnTo>
                  <a:pt x="50721" y="243063"/>
                </a:lnTo>
                <a:lnTo>
                  <a:pt x="48750" y="241640"/>
                </a:lnTo>
                <a:lnTo>
                  <a:pt x="48113" y="239763"/>
                </a:lnTo>
                <a:lnTo>
                  <a:pt x="48812" y="237434"/>
                </a:lnTo>
                <a:lnTo>
                  <a:pt x="75747" y="151603"/>
                </a:lnTo>
                <a:lnTo>
                  <a:pt x="2626" y="98499"/>
                </a:lnTo>
                <a:lnTo>
                  <a:pt x="633" y="97110"/>
                </a:lnTo>
                <a:lnTo>
                  <a:pt x="0" y="95211"/>
                </a:lnTo>
                <a:lnTo>
                  <a:pt x="1562" y="90470"/>
                </a:lnTo>
                <a:lnTo>
                  <a:pt x="3200" y="89320"/>
                </a:lnTo>
                <a:lnTo>
                  <a:pt x="96173" y="89320"/>
                </a:lnTo>
                <a:lnTo>
                  <a:pt x="123990" y="3560"/>
                </a:lnTo>
                <a:lnTo>
                  <a:pt x="124824" y="1186"/>
                </a:lnTo>
                <a:lnTo>
                  <a:pt x="126499" y="0"/>
                </a:lnTo>
                <a:lnTo>
                  <a:pt x="131531" y="0"/>
                </a:lnTo>
                <a:lnTo>
                  <a:pt x="133206" y="1186"/>
                </a:lnTo>
                <a:lnTo>
                  <a:pt x="134040" y="3560"/>
                </a:lnTo>
                <a:lnTo>
                  <a:pt x="139833" y="21550"/>
                </a:lnTo>
                <a:lnTo>
                  <a:pt x="129216" y="21550"/>
                </a:lnTo>
                <a:lnTo>
                  <a:pt x="104994" y="96024"/>
                </a:lnTo>
                <a:lnTo>
                  <a:pt x="104248" y="98135"/>
                </a:lnTo>
                <a:lnTo>
                  <a:pt x="104190" y="98298"/>
                </a:lnTo>
                <a:lnTo>
                  <a:pt x="102582" y="99437"/>
                </a:lnTo>
                <a:lnTo>
                  <a:pt x="21771" y="99437"/>
                </a:lnTo>
                <a:lnTo>
                  <a:pt x="85195" y="145573"/>
                </a:lnTo>
                <a:lnTo>
                  <a:pt x="87206" y="146997"/>
                </a:lnTo>
                <a:lnTo>
                  <a:pt x="87809" y="148873"/>
                </a:lnTo>
                <a:lnTo>
                  <a:pt x="87004" y="151201"/>
                </a:lnTo>
                <a:lnTo>
                  <a:pt x="62782" y="225876"/>
                </a:lnTo>
                <a:lnTo>
                  <a:pt x="80084" y="225876"/>
                </a:lnTo>
                <a:lnTo>
                  <a:pt x="56551" y="243063"/>
                </a:lnTo>
                <a:lnTo>
                  <a:pt x="54608" y="244536"/>
                </a:lnTo>
                <a:close/>
              </a:path>
              <a:path w="257809" h="245110">
                <a:moveTo>
                  <a:pt x="206390" y="225876"/>
                </a:moveTo>
                <a:lnTo>
                  <a:pt x="195650" y="225876"/>
                </a:lnTo>
                <a:lnTo>
                  <a:pt x="171428" y="151201"/>
                </a:lnTo>
                <a:lnTo>
                  <a:pt x="170623" y="148873"/>
                </a:lnTo>
                <a:lnTo>
                  <a:pt x="171226" y="146997"/>
                </a:lnTo>
                <a:lnTo>
                  <a:pt x="173237" y="145573"/>
                </a:lnTo>
                <a:lnTo>
                  <a:pt x="236661" y="99638"/>
                </a:lnTo>
                <a:lnTo>
                  <a:pt x="155850" y="99638"/>
                </a:lnTo>
                <a:lnTo>
                  <a:pt x="154242" y="98499"/>
                </a:lnTo>
                <a:lnTo>
                  <a:pt x="153437" y="96225"/>
                </a:lnTo>
                <a:lnTo>
                  <a:pt x="129216" y="21550"/>
                </a:lnTo>
                <a:lnTo>
                  <a:pt x="139833" y="21550"/>
                </a:lnTo>
                <a:lnTo>
                  <a:pt x="161656" y="89320"/>
                </a:lnTo>
                <a:lnTo>
                  <a:pt x="254531" y="89320"/>
                </a:lnTo>
                <a:lnTo>
                  <a:pt x="256108" y="90470"/>
                </a:lnTo>
                <a:lnTo>
                  <a:pt x="256958" y="92908"/>
                </a:lnTo>
                <a:lnTo>
                  <a:pt x="257471" y="95037"/>
                </a:lnTo>
                <a:lnTo>
                  <a:pt x="256868" y="96779"/>
                </a:lnTo>
                <a:lnTo>
                  <a:pt x="255148" y="98135"/>
                </a:lnTo>
                <a:lnTo>
                  <a:pt x="182081" y="151201"/>
                </a:lnTo>
                <a:lnTo>
                  <a:pt x="206390" y="225876"/>
                </a:lnTo>
                <a:close/>
              </a:path>
              <a:path w="257809" h="245110">
                <a:moveTo>
                  <a:pt x="80084" y="225876"/>
                </a:moveTo>
                <a:lnTo>
                  <a:pt x="62782" y="225876"/>
                </a:lnTo>
                <a:lnTo>
                  <a:pt x="126301" y="179745"/>
                </a:lnTo>
                <a:lnTo>
                  <a:pt x="128244" y="178221"/>
                </a:lnTo>
                <a:lnTo>
                  <a:pt x="130187" y="178221"/>
                </a:lnTo>
                <a:lnTo>
                  <a:pt x="132130" y="179745"/>
                </a:lnTo>
                <a:lnTo>
                  <a:pt x="146246" y="189996"/>
                </a:lnTo>
                <a:lnTo>
                  <a:pt x="129216" y="189996"/>
                </a:lnTo>
                <a:lnTo>
                  <a:pt x="80084" y="225876"/>
                </a:lnTo>
                <a:close/>
              </a:path>
              <a:path w="257809" h="245110">
                <a:moveTo>
                  <a:pt x="206169" y="244004"/>
                </a:moveTo>
                <a:lnTo>
                  <a:pt x="204226" y="244004"/>
                </a:lnTo>
                <a:lnTo>
                  <a:pt x="202283" y="242661"/>
                </a:lnTo>
                <a:lnTo>
                  <a:pt x="129216" y="189996"/>
                </a:lnTo>
                <a:lnTo>
                  <a:pt x="146246" y="189996"/>
                </a:lnTo>
                <a:lnTo>
                  <a:pt x="195650" y="225876"/>
                </a:lnTo>
                <a:lnTo>
                  <a:pt x="206390" y="225876"/>
                </a:lnTo>
                <a:lnTo>
                  <a:pt x="210022" y="237032"/>
                </a:lnTo>
                <a:lnTo>
                  <a:pt x="210720" y="239361"/>
                </a:lnTo>
                <a:lnTo>
                  <a:pt x="210084" y="241238"/>
                </a:lnTo>
                <a:lnTo>
                  <a:pt x="208112" y="242661"/>
                </a:lnTo>
                <a:lnTo>
                  <a:pt x="206169" y="24400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39394" y="562682"/>
            <a:ext cx="5349875" cy="551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50" spc="50" dirty="0">
                <a:solidFill>
                  <a:srgbClr val="000000"/>
                </a:solidFill>
                <a:latin typeface="Arial"/>
                <a:cs typeface="Arial"/>
              </a:rPr>
              <a:t>6.</a:t>
            </a:r>
            <a:r>
              <a:rPr sz="3450" spc="25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3450" spc="-340" dirty="0">
                <a:solidFill>
                  <a:srgbClr val="000000"/>
                </a:solidFill>
                <a:latin typeface="Arial"/>
                <a:cs typeface="Arial"/>
              </a:rPr>
              <a:t>Room</a:t>
            </a:r>
            <a:r>
              <a:rPr sz="3450" spc="45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3450" spc="-315" dirty="0">
                <a:solidFill>
                  <a:srgbClr val="000000"/>
                </a:solidFill>
                <a:latin typeface="Arial"/>
                <a:cs typeface="Arial"/>
              </a:rPr>
              <a:t>Class</a:t>
            </a:r>
            <a:r>
              <a:rPr sz="3450" spc="4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3450" spc="-195" dirty="0">
                <a:solidFill>
                  <a:srgbClr val="000000"/>
                </a:solidFill>
                <a:latin typeface="Arial"/>
                <a:cs typeface="Arial"/>
              </a:rPr>
              <a:t>Performance:</a:t>
            </a:r>
            <a:endParaRPr sz="345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5469" y="1394818"/>
            <a:ext cx="85725" cy="857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5469" y="2328267"/>
            <a:ext cx="85725" cy="857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5469" y="4766667"/>
            <a:ext cx="85725" cy="857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5469" y="5700117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5469" y="6166842"/>
            <a:ext cx="85725" cy="857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269" y="8043267"/>
            <a:ext cx="76200" cy="7619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269" y="8424267"/>
            <a:ext cx="76200" cy="7619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269" y="8805267"/>
            <a:ext cx="76200" cy="76199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269" y="9186267"/>
            <a:ext cx="76200" cy="76199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269" y="9567267"/>
            <a:ext cx="76200" cy="76199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269" y="9948267"/>
            <a:ext cx="76200" cy="76199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239394" y="1106426"/>
            <a:ext cx="17809845" cy="9015095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583565">
              <a:lnSpc>
                <a:spcPct val="100000"/>
              </a:lnSpc>
              <a:spcBef>
                <a:spcPts val="595"/>
              </a:spcBef>
            </a:pPr>
            <a:r>
              <a:rPr sz="2650" b="1" spc="-210" dirty="0">
                <a:latin typeface="Arial"/>
                <a:cs typeface="Arial"/>
              </a:rPr>
              <a:t>Elite</a:t>
            </a:r>
            <a:r>
              <a:rPr sz="2650" b="1" spc="40" dirty="0">
                <a:latin typeface="Arial"/>
                <a:cs typeface="Arial"/>
              </a:rPr>
              <a:t> </a:t>
            </a:r>
            <a:r>
              <a:rPr sz="2650" b="1" spc="-270" dirty="0">
                <a:latin typeface="Arial"/>
                <a:cs typeface="Arial"/>
              </a:rPr>
              <a:t>Room</a:t>
            </a:r>
            <a:r>
              <a:rPr sz="2650" b="1" spc="50" dirty="0">
                <a:latin typeface="Arial"/>
                <a:cs typeface="Arial"/>
              </a:rPr>
              <a:t> </a:t>
            </a:r>
            <a:r>
              <a:rPr sz="2650" b="1" spc="-55" dirty="0">
                <a:latin typeface="Arial"/>
                <a:cs typeface="Arial"/>
              </a:rPr>
              <a:t>Class:</a:t>
            </a:r>
            <a:endParaRPr sz="26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sz="2650" spc="-70" dirty="0">
                <a:latin typeface="Arial"/>
                <a:cs typeface="Arial"/>
              </a:rPr>
              <a:t>Consistently</a:t>
            </a:r>
            <a:r>
              <a:rPr sz="2650" spc="-95" dirty="0">
                <a:latin typeface="Arial"/>
                <a:cs typeface="Arial"/>
              </a:rPr>
              <a:t> </a:t>
            </a:r>
            <a:r>
              <a:rPr sz="2650" spc="-50" dirty="0">
                <a:latin typeface="Arial"/>
                <a:cs typeface="Arial"/>
              </a:rPr>
              <a:t>performs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spc="-70" dirty="0">
                <a:latin typeface="Arial"/>
                <a:cs typeface="Arial"/>
              </a:rPr>
              <a:t>best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spc="-75" dirty="0">
                <a:latin typeface="Arial"/>
                <a:cs typeface="Arial"/>
              </a:rPr>
              <a:t>across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all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four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spc="-10" dirty="0">
                <a:latin typeface="Arial"/>
                <a:cs typeface="Arial"/>
              </a:rPr>
              <a:t>cities,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spc="-10" dirty="0">
                <a:latin typeface="Arial"/>
                <a:cs typeface="Arial"/>
              </a:rPr>
              <a:t>generating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spc="-25" dirty="0">
                <a:latin typeface="Arial"/>
                <a:cs typeface="Arial"/>
              </a:rPr>
              <a:t>the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spc="-45" dirty="0">
                <a:latin typeface="Arial"/>
                <a:cs typeface="Arial"/>
              </a:rPr>
              <a:t>highest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spc="-75" dirty="0">
                <a:latin typeface="Arial"/>
                <a:cs typeface="Arial"/>
              </a:rPr>
              <a:t>revenue</a:t>
            </a:r>
            <a:r>
              <a:rPr sz="2650" spc="-90" dirty="0">
                <a:latin typeface="Arial"/>
                <a:cs typeface="Arial"/>
              </a:rPr>
              <a:t> </a:t>
            </a:r>
            <a:r>
              <a:rPr sz="2650" spc="40" dirty="0">
                <a:latin typeface="Arial"/>
                <a:cs typeface="Arial"/>
              </a:rPr>
              <a:t>(554M).</a:t>
            </a:r>
            <a:endParaRPr sz="2650">
              <a:latin typeface="Arial"/>
              <a:cs typeface="Arial"/>
            </a:endParaRPr>
          </a:p>
          <a:p>
            <a:pPr marL="583565">
              <a:lnSpc>
                <a:spcPct val="100000"/>
              </a:lnSpc>
              <a:spcBef>
                <a:spcPts val="495"/>
              </a:spcBef>
            </a:pPr>
            <a:r>
              <a:rPr sz="2650" b="1" spc="-130" dirty="0">
                <a:latin typeface="Arial"/>
                <a:cs typeface="Arial"/>
              </a:rPr>
              <a:t>Standard</a:t>
            </a:r>
            <a:r>
              <a:rPr sz="2650" b="1" spc="-45" dirty="0">
                <a:latin typeface="Arial"/>
                <a:cs typeface="Arial"/>
              </a:rPr>
              <a:t> </a:t>
            </a:r>
            <a:r>
              <a:rPr sz="2650" b="1" spc="-55" dirty="0">
                <a:latin typeface="Arial"/>
                <a:cs typeface="Arial"/>
              </a:rPr>
              <a:t>and</a:t>
            </a:r>
            <a:r>
              <a:rPr sz="2650" b="1" spc="-35" dirty="0">
                <a:latin typeface="Arial"/>
                <a:cs typeface="Arial"/>
              </a:rPr>
              <a:t> </a:t>
            </a:r>
            <a:r>
              <a:rPr sz="2650" b="1" spc="-165" dirty="0">
                <a:latin typeface="Arial"/>
                <a:cs typeface="Arial"/>
              </a:rPr>
              <a:t>Presidential</a:t>
            </a:r>
            <a:r>
              <a:rPr sz="2650" b="1" spc="-20" dirty="0">
                <a:latin typeface="Arial"/>
                <a:cs typeface="Arial"/>
              </a:rPr>
              <a:t> </a:t>
            </a:r>
            <a:r>
              <a:rPr sz="2650" b="1" spc="-280" dirty="0">
                <a:latin typeface="Arial"/>
                <a:cs typeface="Arial"/>
              </a:rPr>
              <a:t>Rooms:</a:t>
            </a:r>
            <a:endParaRPr sz="2650">
              <a:latin typeface="Arial"/>
              <a:cs typeface="Arial"/>
            </a:endParaRPr>
          </a:p>
          <a:p>
            <a:pPr marL="12700" marR="5080">
              <a:lnSpc>
                <a:spcPts val="3679"/>
              </a:lnSpc>
              <a:spcBef>
                <a:spcPts val="200"/>
              </a:spcBef>
            </a:pPr>
            <a:r>
              <a:rPr sz="2650" spc="-30" dirty="0">
                <a:latin typeface="Arial"/>
                <a:cs typeface="Arial"/>
              </a:rPr>
              <a:t>Underperform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in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spc="-50" dirty="0">
                <a:latin typeface="Arial"/>
                <a:cs typeface="Arial"/>
              </a:rPr>
              <a:t>revenue</a:t>
            </a:r>
            <a:r>
              <a:rPr sz="2650" spc="10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and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ratings,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spc="-55" dirty="0">
                <a:latin typeface="Arial"/>
                <a:cs typeface="Arial"/>
              </a:rPr>
              <a:t>necessitating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an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spc="-20" dirty="0">
                <a:latin typeface="Arial"/>
                <a:cs typeface="Arial"/>
              </a:rPr>
              <a:t>investigation</a:t>
            </a:r>
            <a:r>
              <a:rPr sz="2650" spc="10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into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potential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spc="-85" dirty="0">
                <a:latin typeface="Arial"/>
                <a:cs typeface="Arial"/>
              </a:rPr>
              <a:t>causes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spc="-60" dirty="0">
                <a:latin typeface="Arial"/>
                <a:cs typeface="Arial"/>
              </a:rPr>
              <a:t>such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as</a:t>
            </a:r>
            <a:r>
              <a:rPr sz="2650" spc="105" dirty="0">
                <a:latin typeface="Arial"/>
                <a:cs typeface="Arial"/>
              </a:rPr>
              <a:t> </a:t>
            </a:r>
            <a:r>
              <a:rPr sz="2650" spc="-80" dirty="0">
                <a:latin typeface="Arial"/>
                <a:cs typeface="Arial"/>
              </a:rPr>
              <a:t>customer</a:t>
            </a:r>
            <a:r>
              <a:rPr sz="2650" spc="100" dirty="0">
                <a:latin typeface="Arial"/>
                <a:cs typeface="Arial"/>
              </a:rPr>
              <a:t> </a:t>
            </a:r>
            <a:r>
              <a:rPr sz="2650" spc="-10" dirty="0">
                <a:latin typeface="Arial"/>
                <a:cs typeface="Arial"/>
              </a:rPr>
              <a:t>preferences, </a:t>
            </a:r>
            <a:r>
              <a:rPr sz="2650" spc="-65" dirty="0">
                <a:latin typeface="Arial"/>
                <a:cs typeface="Arial"/>
              </a:rPr>
              <a:t>service</a:t>
            </a:r>
            <a:r>
              <a:rPr sz="2650" spc="-1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quality,</a:t>
            </a:r>
            <a:r>
              <a:rPr sz="2650" spc="-1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or</a:t>
            </a:r>
            <a:r>
              <a:rPr sz="2650" spc="-1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pricing</a:t>
            </a:r>
            <a:r>
              <a:rPr sz="2650" spc="-10" dirty="0">
                <a:latin typeface="Arial"/>
                <a:cs typeface="Arial"/>
              </a:rPr>
              <a:t> </a:t>
            </a:r>
            <a:r>
              <a:rPr sz="2650" spc="-45" dirty="0">
                <a:latin typeface="Arial"/>
                <a:cs typeface="Arial"/>
              </a:rPr>
              <a:t>strategy</a:t>
            </a:r>
            <a:r>
              <a:rPr sz="2650" spc="-1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to</a:t>
            </a:r>
            <a:r>
              <a:rPr sz="2650" spc="-15" dirty="0">
                <a:latin typeface="Arial"/>
                <a:cs typeface="Arial"/>
              </a:rPr>
              <a:t> </a:t>
            </a:r>
            <a:r>
              <a:rPr sz="2650" spc="-55" dirty="0">
                <a:latin typeface="Arial"/>
                <a:cs typeface="Arial"/>
              </a:rPr>
              <a:t>implement</a:t>
            </a:r>
            <a:r>
              <a:rPr sz="2650" spc="-10" dirty="0">
                <a:latin typeface="Arial"/>
                <a:cs typeface="Arial"/>
              </a:rPr>
              <a:t> </a:t>
            </a:r>
            <a:r>
              <a:rPr sz="2650" spc="-30" dirty="0">
                <a:latin typeface="Arial"/>
                <a:cs typeface="Arial"/>
              </a:rPr>
              <a:t>corrective</a:t>
            </a:r>
            <a:r>
              <a:rPr sz="2650" spc="-15" dirty="0">
                <a:latin typeface="Arial"/>
                <a:cs typeface="Arial"/>
              </a:rPr>
              <a:t> </a:t>
            </a:r>
            <a:r>
              <a:rPr sz="2650" spc="-10" dirty="0">
                <a:latin typeface="Arial"/>
                <a:cs typeface="Arial"/>
              </a:rPr>
              <a:t>measures.</a:t>
            </a:r>
            <a:endParaRPr sz="26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endParaRPr sz="2650">
              <a:latin typeface="Arial"/>
              <a:cs typeface="Arial"/>
            </a:endParaRPr>
          </a:p>
          <a:p>
            <a:pPr marL="485140" indent="-472440">
              <a:lnSpc>
                <a:spcPct val="100000"/>
              </a:lnSpc>
              <a:buAutoNum type="arabicPeriod" startAt="7"/>
              <a:tabLst>
                <a:tab pos="485140" algn="l"/>
              </a:tabLst>
            </a:pPr>
            <a:r>
              <a:rPr sz="3200" b="1" spc="-210" dirty="0">
                <a:latin typeface="Arial"/>
                <a:cs typeface="Arial"/>
              </a:rPr>
              <a:t>Booking</a:t>
            </a:r>
            <a:r>
              <a:rPr sz="3200" b="1" spc="5" dirty="0">
                <a:latin typeface="Arial"/>
                <a:cs typeface="Arial"/>
              </a:rPr>
              <a:t> </a:t>
            </a:r>
            <a:r>
              <a:rPr sz="3200" b="1" spc="-170" dirty="0">
                <a:latin typeface="Arial"/>
                <a:cs typeface="Arial"/>
              </a:rPr>
              <a:t>Platform</a:t>
            </a:r>
            <a:r>
              <a:rPr sz="3200" b="1" spc="10" dirty="0">
                <a:latin typeface="Arial"/>
                <a:cs typeface="Arial"/>
              </a:rPr>
              <a:t> </a:t>
            </a:r>
            <a:r>
              <a:rPr sz="3200" b="1" spc="-100" dirty="0">
                <a:latin typeface="Arial"/>
                <a:cs typeface="Arial"/>
              </a:rPr>
              <a:t>Performance:</a:t>
            </a:r>
            <a:endParaRPr sz="3200">
              <a:latin typeface="Arial"/>
              <a:cs typeface="Arial"/>
            </a:endParaRPr>
          </a:p>
          <a:p>
            <a:pPr marL="583565" marR="5080">
              <a:lnSpc>
                <a:spcPct val="115599"/>
              </a:lnSpc>
              <a:spcBef>
                <a:spcPts val="114"/>
              </a:spcBef>
            </a:pPr>
            <a:r>
              <a:rPr sz="2650" dirty="0">
                <a:latin typeface="Arial"/>
                <a:cs typeface="Arial"/>
              </a:rPr>
              <a:t>.“</a:t>
            </a:r>
            <a:r>
              <a:rPr sz="2650" b="1" dirty="0">
                <a:latin typeface="Arial"/>
                <a:cs typeface="Arial"/>
              </a:rPr>
              <a:t>Make</a:t>
            </a:r>
            <a:r>
              <a:rPr sz="2650" b="1" spc="-35" dirty="0">
                <a:latin typeface="Arial"/>
                <a:cs typeface="Arial"/>
              </a:rPr>
              <a:t> </a:t>
            </a:r>
            <a:r>
              <a:rPr sz="2650" b="1" spc="-125" dirty="0">
                <a:latin typeface="Arial"/>
                <a:cs typeface="Arial"/>
              </a:rPr>
              <a:t>Your</a:t>
            </a:r>
            <a:r>
              <a:rPr sz="2650" b="1" spc="-15" dirty="0">
                <a:latin typeface="Arial"/>
                <a:cs typeface="Arial"/>
              </a:rPr>
              <a:t> </a:t>
            </a:r>
            <a:r>
              <a:rPr sz="2650" b="1" spc="-110" dirty="0">
                <a:latin typeface="Arial"/>
                <a:cs typeface="Arial"/>
              </a:rPr>
              <a:t>Trip”</a:t>
            </a:r>
            <a:r>
              <a:rPr sz="2650" b="1" spc="-20" dirty="0">
                <a:latin typeface="Arial"/>
                <a:cs typeface="Arial"/>
              </a:rPr>
              <a:t> </a:t>
            </a:r>
            <a:r>
              <a:rPr sz="2650" spc="-70" dirty="0">
                <a:latin typeface="Arial"/>
                <a:cs typeface="Arial"/>
              </a:rPr>
              <a:t>emerges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as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the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top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spc="-135" dirty="0">
                <a:latin typeface="Arial"/>
                <a:cs typeface="Arial"/>
              </a:rPr>
              <a:t>revenue-</a:t>
            </a:r>
            <a:r>
              <a:rPr sz="2650" dirty="0">
                <a:latin typeface="Arial"/>
                <a:cs typeface="Arial"/>
              </a:rPr>
              <a:t>generating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online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platform.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Other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spc="-30" dirty="0">
                <a:latin typeface="Arial"/>
                <a:cs typeface="Arial"/>
              </a:rPr>
              <a:t>platforms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may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spc="-35" dirty="0">
                <a:latin typeface="Arial"/>
                <a:cs typeface="Arial"/>
              </a:rPr>
              <a:t>underperform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due</a:t>
            </a:r>
            <a:r>
              <a:rPr sz="2650" spc="20" dirty="0">
                <a:latin typeface="Arial"/>
                <a:cs typeface="Arial"/>
              </a:rPr>
              <a:t> </a:t>
            </a:r>
            <a:r>
              <a:rPr sz="2650" spc="-25" dirty="0">
                <a:latin typeface="Arial"/>
                <a:cs typeface="Arial"/>
              </a:rPr>
              <a:t>to </a:t>
            </a:r>
            <a:r>
              <a:rPr sz="2650" spc="-20" dirty="0">
                <a:latin typeface="Arial"/>
                <a:cs typeface="Arial"/>
              </a:rPr>
              <a:t>outdated</a:t>
            </a:r>
            <a:r>
              <a:rPr sz="2650" spc="-4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information,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spc="-75" dirty="0">
                <a:latin typeface="Arial"/>
                <a:cs typeface="Arial"/>
              </a:rPr>
              <a:t>inconsistent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pricing,</a:t>
            </a:r>
            <a:r>
              <a:rPr sz="2650" spc="-4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or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spc="-10" dirty="0">
                <a:latin typeface="Arial"/>
                <a:cs typeface="Arial"/>
              </a:rPr>
              <a:t>inadequate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promotional</a:t>
            </a:r>
            <a:r>
              <a:rPr sz="2650" spc="-45" dirty="0">
                <a:latin typeface="Arial"/>
                <a:cs typeface="Arial"/>
              </a:rPr>
              <a:t> </a:t>
            </a:r>
            <a:r>
              <a:rPr sz="2650" spc="-10" dirty="0">
                <a:latin typeface="Arial"/>
                <a:cs typeface="Arial"/>
              </a:rPr>
              <a:t>strategies.</a:t>
            </a:r>
            <a:endParaRPr sz="2650">
              <a:latin typeface="Arial"/>
              <a:cs typeface="Arial"/>
            </a:endParaRPr>
          </a:p>
          <a:p>
            <a:pPr marL="583565">
              <a:lnSpc>
                <a:spcPct val="100000"/>
              </a:lnSpc>
              <a:spcBef>
                <a:spcPts val="495"/>
              </a:spcBef>
            </a:pPr>
            <a:r>
              <a:rPr sz="2650" b="1" spc="-175" dirty="0">
                <a:latin typeface="Arial"/>
                <a:cs typeface="Arial"/>
              </a:rPr>
              <a:t>Direct</a:t>
            </a:r>
            <a:r>
              <a:rPr sz="2650" b="1" spc="-10" dirty="0">
                <a:latin typeface="Arial"/>
                <a:cs typeface="Arial"/>
              </a:rPr>
              <a:t> </a:t>
            </a:r>
            <a:r>
              <a:rPr sz="2650" b="1" spc="-95" dirty="0">
                <a:latin typeface="Arial"/>
                <a:cs typeface="Arial"/>
              </a:rPr>
              <a:t>Offline</a:t>
            </a:r>
            <a:r>
              <a:rPr sz="2650" b="1" spc="-55" dirty="0">
                <a:latin typeface="Arial"/>
                <a:cs typeface="Arial"/>
              </a:rPr>
              <a:t> </a:t>
            </a:r>
            <a:r>
              <a:rPr sz="2650" b="1" spc="-90" dirty="0">
                <a:latin typeface="Arial"/>
                <a:cs typeface="Arial"/>
              </a:rPr>
              <a:t>Bookings:</a:t>
            </a:r>
            <a:endParaRPr sz="2650">
              <a:latin typeface="Arial"/>
              <a:cs typeface="Arial"/>
            </a:endParaRPr>
          </a:p>
          <a:p>
            <a:pPr marL="583565" marR="5080">
              <a:lnSpc>
                <a:spcPts val="3679"/>
              </a:lnSpc>
              <a:spcBef>
                <a:spcPts val="200"/>
              </a:spcBef>
            </a:pPr>
            <a:r>
              <a:rPr sz="2650" spc="-20" dirty="0">
                <a:latin typeface="Arial"/>
                <a:cs typeface="Arial"/>
              </a:rPr>
              <a:t>Generate</a:t>
            </a:r>
            <a:r>
              <a:rPr sz="2650" spc="-4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the</a:t>
            </a:r>
            <a:r>
              <a:rPr sz="2650" spc="-40" dirty="0">
                <a:latin typeface="Arial"/>
                <a:cs typeface="Arial"/>
              </a:rPr>
              <a:t> highest </a:t>
            </a:r>
            <a:r>
              <a:rPr sz="2650" spc="-65" dirty="0">
                <a:latin typeface="Arial"/>
                <a:cs typeface="Arial"/>
              </a:rPr>
              <a:t>ADR,</a:t>
            </a:r>
            <a:r>
              <a:rPr sz="2650" spc="-4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while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direct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online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bookings</a:t>
            </a:r>
            <a:r>
              <a:rPr sz="2650" spc="-45" dirty="0">
                <a:latin typeface="Arial"/>
                <a:cs typeface="Arial"/>
              </a:rPr>
              <a:t> </a:t>
            </a:r>
            <a:r>
              <a:rPr sz="2650" spc="-25" dirty="0">
                <a:latin typeface="Arial"/>
                <a:cs typeface="Arial"/>
              </a:rPr>
              <a:t>generate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the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spc="-10" dirty="0">
                <a:latin typeface="Arial"/>
                <a:cs typeface="Arial"/>
              </a:rPr>
              <a:t>lowest.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Optimizing</a:t>
            </a:r>
            <a:r>
              <a:rPr sz="2650" spc="-4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direct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online</a:t>
            </a:r>
            <a:r>
              <a:rPr sz="2650" spc="-4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bookings</a:t>
            </a:r>
            <a:r>
              <a:rPr sz="2650" spc="-45" dirty="0">
                <a:latin typeface="Arial"/>
                <a:cs typeface="Arial"/>
              </a:rPr>
              <a:t> </a:t>
            </a:r>
            <a:r>
              <a:rPr sz="2650" spc="-20" dirty="0">
                <a:latin typeface="Arial"/>
                <a:cs typeface="Arial"/>
              </a:rPr>
              <a:t>could </a:t>
            </a:r>
            <a:r>
              <a:rPr sz="2650" spc="-10" dirty="0">
                <a:latin typeface="Arial"/>
                <a:cs typeface="Arial"/>
              </a:rPr>
              <a:t>improve</a:t>
            </a:r>
            <a:r>
              <a:rPr sz="2650" spc="50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profitability,</a:t>
            </a:r>
            <a:r>
              <a:rPr sz="2650" spc="65" dirty="0">
                <a:latin typeface="Arial"/>
                <a:cs typeface="Arial"/>
              </a:rPr>
              <a:t> </a:t>
            </a:r>
            <a:r>
              <a:rPr sz="2650" dirty="0">
                <a:latin typeface="Arial"/>
                <a:cs typeface="Arial"/>
              </a:rPr>
              <a:t>avoiding</a:t>
            </a:r>
            <a:r>
              <a:rPr sz="2650" spc="60" dirty="0">
                <a:latin typeface="Arial"/>
                <a:cs typeface="Arial"/>
              </a:rPr>
              <a:t> </a:t>
            </a:r>
            <a:r>
              <a:rPr sz="2650" spc="-10" dirty="0">
                <a:latin typeface="Arial"/>
                <a:cs typeface="Arial"/>
              </a:rPr>
              <a:t>platform</a:t>
            </a:r>
            <a:r>
              <a:rPr sz="2650" spc="65" dirty="0">
                <a:latin typeface="Arial"/>
                <a:cs typeface="Arial"/>
              </a:rPr>
              <a:t> </a:t>
            </a:r>
            <a:r>
              <a:rPr sz="2650" spc="-10" dirty="0">
                <a:latin typeface="Arial"/>
                <a:cs typeface="Arial"/>
              </a:rPr>
              <a:t>fees.</a:t>
            </a:r>
            <a:endParaRPr sz="26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90"/>
              </a:spcBef>
            </a:pPr>
            <a:endParaRPr sz="2650">
              <a:latin typeface="Arial"/>
              <a:cs typeface="Arial"/>
            </a:endParaRPr>
          </a:p>
          <a:p>
            <a:pPr marL="484505" indent="-471805">
              <a:lnSpc>
                <a:spcPct val="100000"/>
              </a:lnSpc>
              <a:buAutoNum type="arabicPeriod" startAt="8"/>
              <a:tabLst>
                <a:tab pos="484505" algn="l"/>
              </a:tabLst>
            </a:pPr>
            <a:r>
              <a:rPr sz="3200" b="1" spc="-180" dirty="0">
                <a:latin typeface="Arial"/>
                <a:cs typeface="Arial"/>
              </a:rPr>
              <a:t>Key</a:t>
            </a:r>
            <a:r>
              <a:rPr sz="3200" b="1" spc="-25" dirty="0">
                <a:latin typeface="Arial"/>
                <a:cs typeface="Arial"/>
              </a:rPr>
              <a:t> </a:t>
            </a:r>
            <a:r>
              <a:rPr sz="3200" b="1" spc="-170" dirty="0">
                <a:latin typeface="Arial"/>
                <a:cs typeface="Arial"/>
              </a:rPr>
              <a:t>Financial</a:t>
            </a:r>
            <a:r>
              <a:rPr sz="3200" b="1" spc="-20" dirty="0">
                <a:latin typeface="Arial"/>
                <a:cs typeface="Arial"/>
              </a:rPr>
              <a:t> </a:t>
            </a:r>
            <a:r>
              <a:rPr sz="3200" b="1" spc="-100" dirty="0">
                <a:latin typeface="Arial"/>
                <a:cs typeface="Arial"/>
              </a:rPr>
              <a:t>metrics:</a:t>
            </a:r>
            <a:endParaRPr sz="3200">
              <a:latin typeface="Arial"/>
              <a:cs typeface="Arial"/>
            </a:endParaRPr>
          </a:p>
          <a:p>
            <a:pPr marL="482600" marR="13280390">
              <a:lnSpc>
                <a:spcPct val="116300"/>
              </a:lnSpc>
              <a:spcBef>
                <a:spcPts val="165"/>
              </a:spcBef>
            </a:pPr>
            <a:r>
              <a:rPr sz="2150" b="1" spc="-125" dirty="0">
                <a:latin typeface="Arial"/>
                <a:cs typeface="Arial"/>
              </a:rPr>
              <a:t>Total</a:t>
            </a:r>
            <a:r>
              <a:rPr sz="2150" b="1" spc="10" dirty="0">
                <a:latin typeface="Arial"/>
                <a:cs typeface="Arial"/>
              </a:rPr>
              <a:t> </a:t>
            </a:r>
            <a:r>
              <a:rPr sz="2150" b="1" spc="-135" dirty="0">
                <a:latin typeface="Arial"/>
                <a:cs typeface="Arial"/>
              </a:rPr>
              <a:t>Revenue</a:t>
            </a:r>
            <a:r>
              <a:rPr sz="2150" spc="-135" dirty="0">
                <a:latin typeface="Arial"/>
                <a:cs typeface="Arial"/>
              </a:rPr>
              <a:t>:</a:t>
            </a:r>
            <a:r>
              <a:rPr sz="2150" spc="45" dirty="0">
                <a:latin typeface="Arial"/>
                <a:cs typeface="Arial"/>
              </a:rPr>
              <a:t> </a:t>
            </a:r>
            <a:r>
              <a:rPr sz="2150" spc="110" dirty="0">
                <a:latin typeface="Arial"/>
                <a:cs typeface="Arial"/>
              </a:rPr>
              <a:t>1.69</a:t>
            </a:r>
            <a:r>
              <a:rPr sz="2150" spc="45" dirty="0">
                <a:latin typeface="Arial"/>
                <a:cs typeface="Arial"/>
              </a:rPr>
              <a:t> </a:t>
            </a:r>
            <a:r>
              <a:rPr sz="2150" spc="-10" dirty="0">
                <a:latin typeface="Arial"/>
                <a:cs typeface="Arial"/>
              </a:rPr>
              <a:t>billion </a:t>
            </a:r>
            <a:r>
              <a:rPr sz="2150" b="1" spc="-50" dirty="0">
                <a:latin typeface="Arial"/>
                <a:cs typeface="Arial"/>
              </a:rPr>
              <a:t>Overall</a:t>
            </a:r>
            <a:r>
              <a:rPr sz="2150" b="1" spc="-90" dirty="0">
                <a:latin typeface="Arial"/>
                <a:cs typeface="Arial"/>
              </a:rPr>
              <a:t> </a:t>
            </a:r>
            <a:r>
              <a:rPr sz="2150" b="1" spc="-150" dirty="0">
                <a:latin typeface="Arial"/>
                <a:cs typeface="Arial"/>
              </a:rPr>
              <a:t>Occupancy</a:t>
            </a:r>
            <a:r>
              <a:rPr sz="2150" b="1" spc="5" dirty="0">
                <a:latin typeface="Arial"/>
                <a:cs typeface="Arial"/>
              </a:rPr>
              <a:t> </a:t>
            </a:r>
            <a:r>
              <a:rPr sz="2150" b="1" spc="-75" dirty="0">
                <a:latin typeface="Arial"/>
                <a:cs typeface="Arial"/>
              </a:rPr>
              <a:t>Rate</a:t>
            </a:r>
            <a:r>
              <a:rPr sz="2150" spc="-75" dirty="0">
                <a:latin typeface="Arial"/>
                <a:cs typeface="Arial"/>
              </a:rPr>
              <a:t>:</a:t>
            </a:r>
            <a:r>
              <a:rPr sz="2150" spc="-10" dirty="0">
                <a:latin typeface="Arial"/>
                <a:cs typeface="Arial"/>
              </a:rPr>
              <a:t> </a:t>
            </a:r>
            <a:r>
              <a:rPr sz="2150" spc="50" dirty="0">
                <a:latin typeface="Arial"/>
                <a:cs typeface="Arial"/>
              </a:rPr>
              <a:t>57.79% </a:t>
            </a:r>
            <a:r>
              <a:rPr sz="2150" b="1" spc="-50" dirty="0">
                <a:latin typeface="Arial"/>
                <a:cs typeface="Arial"/>
              </a:rPr>
              <a:t>Overall</a:t>
            </a:r>
            <a:r>
              <a:rPr sz="2150" b="1" spc="-55" dirty="0">
                <a:latin typeface="Arial"/>
                <a:cs typeface="Arial"/>
              </a:rPr>
              <a:t> </a:t>
            </a:r>
            <a:r>
              <a:rPr sz="2150" b="1" spc="-185" dirty="0">
                <a:latin typeface="Arial"/>
                <a:cs typeface="Arial"/>
              </a:rPr>
              <a:t>RevPAR</a:t>
            </a:r>
            <a:r>
              <a:rPr sz="2150" spc="-185" dirty="0">
                <a:latin typeface="Arial"/>
                <a:cs typeface="Arial"/>
              </a:rPr>
              <a:t>:</a:t>
            </a:r>
            <a:r>
              <a:rPr sz="2150" spc="35" dirty="0">
                <a:latin typeface="Arial"/>
                <a:cs typeface="Arial"/>
              </a:rPr>
              <a:t> </a:t>
            </a:r>
            <a:r>
              <a:rPr sz="2150" spc="100" dirty="0">
                <a:latin typeface="Arial"/>
                <a:cs typeface="Arial"/>
              </a:rPr>
              <a:t>7,336.56</a:t>
            </a:r>
            <a:endParaRPr sz="2150">
              <a:latin typeface="Arial"/>
              <a:cs typeface="Arial"/>
            </a:endParaRPr>
          </a:p>
          <a:p>
            <a:pPr marL="482600">
              <a:lnSpc>
                <a:spcPct val="100000"/>
              </a:lnSpc>
              <a:spcBef>
                <a:spcPts val="420"/>
              </a:spcBef>
            </a:pPr>
            <a:r>
              <a:rPr sz="2150" b="1" spc="-50" dirty="0">
                <a:latin typeface="Arial"/>
                <a:cs typeface="Arial"/>
              </a:rPr>
              <a:t>Overall</a:t>
            </a:r>
            <a:r>
              <a:rPr sz="2150" b="1" spc="-65" dirty="0">
                <a:latin typeface="Arial"/>
                <a:cs typeface="Arial"/>
              </a:rPr>
              <a:t> </a:t>
            </a:r>
            <a:r>
              <a:rPr sz="2150" b="1" spc="-114" dirty="0">
                <a:latin typeface="Arial"/>
                <a:cs typeface="Arial"/>
              </a:rPr>
              <a:t>ADR</a:t>
            </a:r>
            <a:r>
              <a:rPr sz="2150" spc="-114" dirty="0">
                <a:latin typeface="Arial"/>
                <a:cs typeface="Arial"/>
              </a:rPr>
              <a:t>:</a:t>
            </a:r>
            <a:r>
              <a:rPr sz="2150" spc="-30" dirty="0">
                <a:latin typeface="Arial"/>
                <a:cs typeface="Arial"/>
              </a:rPr>
              <a:t> </a:t>
            </a:r>
            <a:r>
              <a:rPr sz="2150" spc="100" dirty="0">
                <a:latin typeface="Arial"/>
                <a:cs typeface="Arial"/>
              </a:rPr>
              <a:t>12,695.76</a:t>
            </a:r>
            <a:endParaRPr sz="2150">
              <a:latin typeface="Arial"/>
              <a:cs typeface="Arial"/>
            </a:endParaRPr>
          </a:p>
          <a:p>
            <a:pPr marL="482600">
              <a:lnSpc>
                <a:spcPct val="100000"/>
              </a:lnSpc>
              <a:spcBef>
                <a:spcPts val="420"/>
              </a:spcBef>
            </a:pPr>
            <a:r>
              <a:rPr sz="2150" b="1" spc="-120" dirty="0">
                <a:latin typeface="Arial"/>
                <a:cs typeface="Arial"/>
              </a:rPr>
              <a:t>Cancellation</a:t>
            </a:r>
            <a:r>
              <a:rPr sz="2150" b="1" spc="-25" dirty="0">
                <a:latin typeface="Arial"/>
                <a:cs typeface="Arial"/>
              </a:rPr>
              <a:t> </a:t>
            </a:r>
            <a:r>
              <a:rPr sz="2150" b="1" spc="-75" dirty="0">
                <a:latin typeface="Arial"/>
                <a:cs typeface="Arial"/>
              </a:rPr>
              <a:t>Rate</a:t>
            </a:r>
            <a:r>
              <a:rPr sz="2150" spc="-75" dirty="0">
                <a:latin typeface="Arial"/>
                <a:cs typeface="Arial"/>
              </a:rPr>
              <a:t>:</a:t>
            </a:r>
            <a:r>
              <a:rPr sz="2150" spc="5" dirty="0">
                <a:latin typeface="Arial"/>
                <a:cs typeface="Arial"/>
              </a:rPr>
              <a:t> </a:t>
            </a:r>
            <a:r>
              <a:rPr sz="2150" spc="40" dirty="0">
                <a:latin typeface="Arial"/>
                <a:cs typeface="Arial"/>
              </a:rPr>
              <a:t>24.8%</a:t>
            </a:r>
            <a:endParaRPr sz="2150">
              <a:latin typeface="Arial"/>
              <a:cs typeface="Arial"/>
            </a:endParaRPr>
          </a:p>
          <a:p>
            <a:pPr marL="482600">
              <a:lnSpc>
                <a:spcPct val="100000"/>
              </a:lnSpc>
              <a:spcBef>
                <a:spcPts val="420"/>
              </a:spcBef>
            </a:pPr>
            <a:r>
              <a:rPr sz="2150" b="1" spc="-80" dirty="0">
                <a:latin typeface="Arial"/>
                <a:cs typeface="Arial"/>
              </a:rPr>
              <a:t>Average</a:t>
            </a:r>
            <a:r>
              <a:rPr sz="2150" b="1" spc="-40" dirty="0">
                <a:latin typeface="Arial"/>
                <a:cs typeface="Arial"/>
              </a:rPr>
              <a:t> </a:t>
            </a:r>
            <a:r>
              <a:rPr sz="2150" b="1" spc="-85" dirty="0">
                <a:latin typeface="Arial"/>
                <a:cs typeface="Arial"/>
              </a:rPr>
              <a:t>Rating</a:t>
            </a:r>
            <a:r>
              <a:rPr sz="2150" spc="-85" dirty="0">
                <a:latin typeface="Arial"/>
                <a:cs typeface="Arial"/>
              </a:rPr>
              <a:t>:</a:t>
            </a:r>
            <a:r>
              <a:rPr sz="2150" spc="-10" dirty="0">
                <a:latin typeface="Arial"/>
                <a:cs typeface="Arial"/>
              </a:rPr>
              <a:t> </a:t>
            </a:r>
            <a:r>
              <a:rPr sz="2150" spc="90" dirty="0">
                <a:latin typeface="Arial"/>
                <a:cs typeface="Arial"/>
              </a:rPr>
              <a:t>3.62</a:t>
            </a:r>
            <a:endParaRPr sz="2150">
              <a:latin typeface="Arial"/>
              <a:cs typeface="Arial"/>
            </a:endParaRPr>
          </a:p>
        </p:txBody>
      </p:sp>
      <p:pic>
        <p:nvPicPr>
          <p:cNvPr id="19" name="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794970" y="6907997"/>
            <a:ext cx="4487737" cy="337900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CE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85490">
              <a:lnSpc>
                <a:spcPct val="100000"/>
              </a:lnSpc>
              <a:spcBef>
                <a:spcPts val="100"/>
              </a:spcBef>
            </a:pPr>
            <a:r>
              <a:rPr spc="160" dirty="0"/>
              <a:t>Strategic</a:t>
            </a:r>
            <a:r>
              <a:rPr spc="-315" dirty="0"/>
              <a:t> </a:t>
            </a:r>
            <a:r>
              <a:rPr spc="265" dirty="0"/>
              <a:t>Recommendations</a:t>
            </a:r>
          </a:p>
        </p:txBody>
      </p:sp>
      <p:sp>
        <p:nvSpPr>
          <p:cNvPr id="4" name="object 4"/>
          <p:cNvSpPr/>
          <p:nvPr/>
        </p:nvSpPr>
        <p:spPr>
          <a:xfrm>
            <a:off x="16905961" y="9272630"/>
            <a:ext cx="331470" cy="368300"/>
          </a:xfrm>
          <a:custGeom>
            <a:avLst/>
            <a:gdLst/>
            <a:ahLst/>
            <a:cxnLst/>
            <a:rect l="l" t="t" r="r" b="b"/>
            <a:pathLst>
              <a:path w="331469" h="368300">
                <a:moveTo>
                  <a:pt x="149001" y="285903"/>
                </a:moveTo>
                <a:lnTo>
                  <a:pt x="136804" y="285903"/>
                </a:lnTo>
                <a:lnTo>
                  <a:pt x="130777" y="285517"/>
                </a:lnTo>
                <a:lnTo>
                  <a:pt x="84159" y="273403"/>
                </a:lnTo>
                <a:lnTo>
                  <a:pt x="48683" y="250593"/>
                </a:lnTo>
                <a:lnTo>
                  <a:pt x="18314" y="213207"/>
                </a:lnTo>
                <a:lnTo>
                  <a:pt x="3320" y="174063"/>
                </a:lnTo>
                <a:lnTo>
                  <a:pt x="3258" y="173809"/>
                </a:lnTo>
                <a:lnTo>
                  <a:pt x="1155" y="161891"/>
                </a:lnTo>
                <a:lnTo>
                  <a:pt x="484" y="155889"/>
                </a:lnTo>
                <a:lnTo>
                  <a:pt x="37" y="146545"/>
                </a:lnTo>
                <a:lnTo>
                  <a:pt x="0" y="137762"/>
                </a:lnTo>
                <a:lnTo>
                  <a:pt x="955" y="125698"/>
                </a:lnTo>
                <a:lnTo>
                  <a:pt x="12178" y="85042"/>
                </a:lnTo>
                <a:lnTo>
                  <a:pt x="38837" y="44926"/>
                </a:lnTo>
                <a:lnTo>
                  <a:pt x="71972" y="18831"/>
                </a:lnTo>
                <a:lnTo>
                  <a:pt x="117220" y="2319"/>
                </a:lnTo>
                <a:lnTo>
                  <a:pt x="141264" y="0"/>
                </a:lnTo>
                <a:lnTo>
                  <a:pt x="153361" y="371"/>
                </a:lnTo>
                <a:lnTo>
                  <a:pt x="194511" y="9617"/>
                </a:lnTo>
                <a:lnTo>
                  <a:pt x="221006" y="23205"/>
                </a:lnTo>
                <a:lnTo>
                  <a:pt x="135099" y="23205"/>
                </a:lnTo>
                <a:lnTo>
                  <a:pt x="127317" y="23971"/>
                </a:lnTo>
                <a:lnTo>
                  <a:pt x="89865" y="35330"/>
                </a:lnTo>
                <a:lnTo>
                  <a:pt x="52710" y="63846"/>
                </a:lnTo>
                <a:lnTo>
                  <a:pt x="29297" y="104411"/>
                </a:lnTo>
                <a:lnTo>
                  <a:pt x="23191" y="150847"/>
                </a:lnTo>
                <a:lnTo>
                  <a:pt x="23958" y="158636"/>
                </a:lnTo>
                <a:lnTo>
                  <a:pt x="35320" y="196083"/>
                </a:lnTo>
                <a:lnTo>
                  <a:pt x="63830" y="233228"/>
                </a:lnTo>
                <a:lnTo>
                  <a:pt x="104383" y="256637"/>
                </a:lnTo>
                <a:lnTo>
                  <a:pt x="135082" y="262747"/>
                </a:lnTo>
                <a:lnTo>
                  <a:pt x="221098" y="262747"/>
                </a:lnTo>
                <a:lnTo>
                  <a:pt x="217713" y="264919"/>
                </a:lnTo>
                <a:lnTo>
                  <a:pt x="172984" y="282835"/>
                </a:lnTo>
                <a:lnTo>
                  <a:pt x="155027" y="285517"/>
                </a:lnTo>
                <a:lnTo>
                  <a:pt x="149001" y="285903"/>
                </a:lnTo>
                <a:close/>
              </a:path>
              <a:path w="331469" h="368300">
                <a:moveTo>
                  <a:pt x="221098" y="262747"/>
                </a:moveTo>
                <a:lnTo>
                  <a:pt x="150832" y="262747"/>
                </a:lnTo>
                <a:lnTo>
                  <a:pt x="158619" y="261979"/>
                </a:lnTo>
                <a:lnTo>
                  <a:pt x="174050" y="258910"/>
                </a:lnTo>
                <a:lnTo>
                  <a:pt x="216044" y="238192"/>
                </a:lnTo>
                <a:lnTo>
                  <a:pt x="246914" y="202984"/>
                </a:lnTo>
                <a:lnTo>
                  <a:pt x="261965" y="158636"/>
                </a:lnTo>
                <a:lnTo>
                  <a:pt x="262667" y="134444"/>
                </a:lnTo>
                <a:lnTo>
                  <a:pt x="262075" y="128425"/>
                </a:lnTo>
                <a:lnTo>
                  <a:pt x="261967" y="127328"/>
                </a:lnTo>
                <a:lnTo>
                  <a:pt x="250608" y="89878"/>
                </a:lnTo>
                <a:lnTo>
                  <a:pt x="222092" y="52724"/>
                </a:lnTo>
                <a:lnTo>
                  <a:pt x="181527" y="29311"/>
                </a:lnTo>
                <a:lnTo>
                  <a:pt x="150821" y="23205"/>
                </a:lnTo>
                <a:lnTo>
                  <a:pt x="221006" y="23205"/>
                </a:lnTo>
                <a:lnTo>
                  <a:pt x="252838" y="51499"/>
                </a:lnTo>
                <a:lnTo>
                  <a:pt x="276984" y="93176"/>
                </a:lnTo>
                <a:lnTo>
                  <a:pt x="285691" y="134444"/>
                </a:lnTo>
                <a:lnTo>
                  <a:pt x="285904" y="146545"/>
                </a:lnTo>
                <a:lnTo>
                  <a:pt x="285707" y="150847"/>
                </a:lnTo>
                <a:lnTo>
                  <a:pt x="274359" y="199407"/>
                </a:lnTo>
                <a:lnTo>
                  <a:pt x="252195" y="235291"/>
                </a:lnTo>
                <a:lnTo>
                  <a:pt x="248099" y="239745"/>
                </a:lnTo>
                <a:lnTo>
                  <a:pt x="262016" y="258148"/>
                </a:lnTo>
                <a:lnTo>
                  <a:pt x="227557" y="258148"/>
                </a:lnTo>
                <a:lnTo>
                  <a:pt x="222788" y="261653"/>
                </a:lnTo>
                <a:lnTo>
                  <a:pt x="221098" y="262747"/>
                </a:lnTo>
                <a:close/>
              </a:path>
              <a:path w="331469" h="368300">
                <a:moveTo>
                  <a:pt x="318976" y="367730"/>
                </a:moveTo>
                <a:lnTo>
                  <a:pt x="316443" y="367730"/>
                </a:lnTo>
                <a:lnTo>
                  <a:pt x="313550" y="367326"/>
                </a:lnTo>
                <a:lnTo>
                  <a:pt x="311852" y="366734"/>
                </a:lnTo>
                <a:lnTo>
                  <a:pt x="308691" y="364875"/>
                </a:lnTo>
                <a:lnTo>
                  <a:pt x="307349" y="363679"/>
                </a:lnTo>
                <a:lnTo>
                  <a:pt x="227557" y="258148"/>
                </a:lnTo>
                <a:lnTo>
                  <a:pt x="262016" y="258148"/>
                </a:lnTo>
                <a:lnTo>
                  <a:pt x="328123" y="345561"/>
                </a:lnTo>
                <a:lnTo>
                  <a:pt x="328315" y="345561"/>
                </a:lnTo>
                <a:lnTo>
                  <a:pt x="329419" y="347025"/>
                </a:lnTo>
                <a:lnTo>
                  <a:pt x="330201" y="348644"/>
                </a:lnTo>
                <a:lnTo>
                  <a:pt x="331122" y="352193"/>
                </a:lnTo>
                <a:lnTo>
                  <a:pt x="331225" y="353988"/>
                </a:lnTo>
                <a:lnTo>
                  <a:pt x="330717" y="357619"/>
                </a:lnTo>
                <a:lnTo>
                  <a:pt x="330125" y="359317"/>
                </a:lnTo>
                <a:lnTo>
                  <a:pt x="328267" y="362477"/>
                </a:lnTo>
                <a:lnTo>
                  <a:pt x="327195" y="363679"/>
                </a:lnTo>
                <a:lnTo>
                  <a:pt x="327070" y="363819"/>
                </a:lnTo>
                <a:lnTo>
                  <a:pt x="324144" y="366028"/>
                </a:lnTo>
                <a:lnTo>
                  <a:pt x="322682" y="366734"/>
                </a:lnTo>
                <a:lnTo>
                  <a:pt x="322817" y="366734"/>
                </a:lnTo>
                <a:lnTo>
                  <a:pt x="318976" y="367730"/>
                </a:lnTo>
                <a:close/>
              </a:path>
            </a:pathLst>
          </a:custGeom>
          <a:solidFill>
            <a:srgbClr val="8C6F2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874986" y="2077231"/>
            <a:ext cx="306070" cy="190500"/>
          </a:xfrm>
          <a:custGeom>
            <a:avLst/>
            <a:gdLst/>
            <a:ahLst/>
            <a:cxnLst/>
            <a:rect l="l" t="t" r="r" b="b"/>
            <a:pathLst>
              <a:path w="306070" h="190500">
                <a:moveTo>
                  <a:pt x="154663" y="190257"/>
                </a:moveTo>
                <a:lnTo>
                  <a:pt x="151350" y="190257"/>
                </a:lnTo>
                <a:lnTo>
                  <a:pt x="151119" y="190122"/>
                </a:lnTo>
                <a:lnTo>
                  <a:pt x="549" y="55720"/>
                </a:lnTo>
                <a:lnTo>
                  <a:pt x="0" y="52364"/>
                </a:lnTo>
                <a:lnTo>
                  <a:pt x="137" y="52069"/>
                </a:lnTo>
                <a:lnTo>
                  <a:pt x="763" y="51159"/>
                </a:lnTo>
                <a:lnTo>
                  <a:pt x="999" y="50956"/>
                </a:lnTo>
                <a:lnTo>
                  <a:pt x="1131" y="50794"/>
                </a:lnTo>
                <a:lnTo>
                  <a:pt x="67029" y="315"/>
                </a:lnTo>
                <a:lnTo>
                  <a:pt x="67730" y="0"/>
                </a:lnTo>
                <a:lnTo>
                  <a:pt x="238239" y="0"/>
                </a:lnTo>
                <a:lnTo>
                  <a:pt x="239017" y="315"/>
                </a:lnTo>
                <a:lnTo>
                  <a:pt x="247302" y="6694"/>
                </a:lnTo>
                <a:lnTo>
                  <a:pt x="83621" y="6694"/>
                </a:lnTo>
                <a:lnTo>
                  <a:pt x="84792" y="7269"/>
                </a:lnTo>
                <a:lnTo>
                  <a:pt x="69222" y="7269"/>
                </a:lnTo>
                <a:lnTo>
                  <a:pt x="54560" y="18505"/>
                </a:lnTo>
                <a:lnTo>
                  <a:pt x="54298" y="23445"/>
                </a:lnTo>
                <a:lnTo>
                  <a:pt x="54271" y="23960"/>
                </a:lnTo>
                <a:lnTo>
                  <a:pt x="47445" y="23960"/>
                </a:lnTo>
                <a:lnTo>
                  <a:pt x="13321" y="50094"/>
                </a:lnTo>
                <a:lnTo>
                  <a:pt x="303962" y="50094"/>
                </a:lnTo>
                <a:lnTo>
                  <a:pt x="304876" y="50794"/>
                </a:lnTo>
                <a:lnTo>
                  <a:pt x="305010" y="50956"/>
                </a:lnTo>
                <a:lnTo>
                  <a:pt x="305245" y="51159"/>
                </a:lnTo>
                <a:lnTo>
                  <a:pt x="305803" y="51914"/>
                </a:lnTo>
                <a:lnTo>
                  <a:pt x="304108" y="56973"/>
                </a:lnTo>
                <a:lnTo>
                  <a:pt x="12196" y="56973"/>
                </a:lnTo>
                <a:lnTo>
                  <a:pt x="89201" y="125722"/>
                </a:lnTo>
                <a:lnTo>
                  <a:pt x="97205" y="125722"/>
                </a:lnTo>
                <a:lnTo>
                  <a:pt x="106718" y="141360"/>
                </a:lnTo>
                <a:lnTo>
                  <a:pt x="144948" y="175489"/>
                </a:lnTo>
                <a:lnTo>
                  <a:pt x="152239" y="175489"/>
                </a:lnTo>
                <a:lnTo>
                  <a:pt x="153010" y="177547"/>
                </a:lnTo>
                <a:lnTo>
                  <a:pt x="169058" y="177547"/>
                </a:lnTo>
                <a:lnTo>
                  <a:pt x="155270" y="189856"/>
                </a:lnTo>
                <a:lnTo>
                  <a:pt x="154898" y="190122"/>
                </a:lnTo>
                <a:lnTo>
                  <a:pt x="154663" y="190257"/>
                </a:lnTo>
                <a:close/>
              </a:path>
              <a:path w="306070" h="190500">
                <a:moveTo>
                  <a:pt x="126146" y="19619"/>
                </a:moveTo>
                <a:lnTo>
                  <a:pt x="109950" y="19619"/>
                </a:lnTo>
                <a:lnTo>
                  <a:pt x="137555" y="6694"/>
                </a:lnTo>
                <a:lnTo>
                  <a:pt x="168458" y="6694"/>
                </a:lnTo>
                <a:lnTo>
                  <a:pt x="169210" y="7046"/>
                </a:lnTo>
                <a:lnTo>
                  <a:pt x="153010" y="7046"/>
                </a:lnTo>
                <a:lnTo>
                  <a:pt x="126146" y="19619"/>
                </a:lnTo>
                <a:close/>
              </a:path>
              <a:path w="306070" h="190500">
                <a:moveTo>
                  <a:pt x="211637" y="19619"/>
                </a:moveTo>
                <a:lnTo>
                  <a:pt x="196059" y="19619"/>
                </a:lnTo>
                <a:lnTo>
                  <a:pt x="222383" y="6694"/>
                </a:lnTo>
                <a:lnTo>
                  <a:pt x="247302" y="6694"/>
                </a:lnTo>
                <a:lnTo>
                  <a:pt x="248053" y="7269"/>
                </a:lnTo>
                <a:lnTo>
                  <a:pt x="236783" y="7269"/>
                </a:lnTo>
                <a:lnTo>
                  <a:pt x="211637" y="19619"/>
                </a:lnTo>
                <a:close/>
              </a:path>
              <a:path w="306070" h="190500">
                <a:moveTo>
                  <a:pt x="164977" y="49350"/>
                </a:moveTo>
                <a:lnTo>
                  <a:pt x="153010" y="49350"/>
                </a:lnTo>
                <a:lnTo>
                  <a:pt x="189345" y="23960"/>
                </a:lnTo>
                <a:lnTo>
                  <a:pt x="189143" y="23960"/>
                </a:lnTo>
                <a:lnTo>
                  <a:pt x="153010" y="7046"/>
                </a:lnTo>
                <a:lnTo>
                  <a:pt x="169210" y="7046"/>
                </a:lnTo>
                <a:lnTo>
                  <a:pt x="196059" y="19619"/>
                </a:lnTo>
                <a:lnTo>
                  <a:pt x="211637" y="19619"/>
                </a:lnTo>
                <a:lnTo>
                  <a:pt x="203847" y="23445"/>
                </a:lnTo>
                <a:lnTo>
                  <a:pt x="214303" y="28636"/>
                </a:lnTo>
                <a:lnTo>
                  <a:pt x="194623" y="28636"/>
                </a:lnTo>
                <a:lnTo>
                  <a:pt x="164977" y="49350"/>
                </a:lnTo>
                <a:close/>
              </a:path>
              <a:path w="306070" h="190500">
                <a:moveTo>
                  <a:pt x="68439" y="47855"/>
                </a:moveTo>
                <a:lnTo>
                  <a:pt x="53004" y="47855"/>
                </a:lnTo>
                <a:lnTo>
                  <a:pt x="102158" y="23445"/>
                </a:lnTo>
                <a:lnTo>
                  <a:pt x="69222" y="7269"/>
                </a:lnTo>
                <a:lnTo>
                  <a:pt x="84792" y="7269"/>
                </a:lnTo>
                <a:lnTo>
                  <a:pt x="109940" y="19619"/>
                </a:lnTo>
                <a:lnTo>
                  <a:pt x="126146" y="19619"/>
                </a:lnTo>
                <a:lnTo>
                  <a:pt x="116869" y="23960"/>
                </a:lnTo>
                <a:lnTo>
                  <a:pt x="116667" y="23960"/>
                </a:lnTo>
                <a:lnTo>
                  <a:pt x="123360" y="28636"/>
                </a:lnTo>
                <a:lnTo>
                  <a:pt x="111386" y="28636"/>
                </a:lnTo>
                <a:lnTo>
                  <a:pt x="110510" y="30662"/>
                </a:lnTo>
                <a:lnTo>
                  <a:pt x="103063" y="30662"/>
                </a:lnTo>
                <a:lnTo>
                  <a:pt x="68439" y="47855"/>
                </a:lnTo>
                <a:close/>
              </a:path>
              <a:path w="306070" h="190500">
                <a:moveTo>
                  <a:pt x="259841" y="47855"/>
                </a:moveTo>
                <a:lnTo>
                  <a:pt x="253008" y="47855"/>
                </a:lnTo>
                <a:lnTo>
                  <a:pt x="251502" y="19619"/>
                </a:lnTo>
                <a:lnTo>
                  <a:pt x="251443" y="18505"/>
                </a:lnTo>
                <a:lnTo>
                  <a:pt x="236783" y="7269"/>
                </a:lnTo>
                <a:lnTo>
                  <a:pt x="248053" y="7269"/>
                </a:lnTo>
                <a:lnTo>
                  <a:pt x="269844" y="23960"/>
                </a:lnTo>
                <a:lnTo>
                  <a:pt x="258565" y="23960"/>
                </a:lnTo>
                <a:lnTo>
                  <a:pt x="259841" y="47855"/>
                </a:lnTo>
                <a:close/>
              </a:path>
              <a:path w="306070" h="190500">
                <a:moveTo>
                  <a:pt x="63931" y="50094"/>
                </a:moveTo>
                <a:lnTo>
                  <a:pt x="46052" y="50094"/>
                </a:lnTo>
                <a:lnTo>
                  <a:pt x="47445" y="23960"/>
                </a:lnTo>
                <a:lnTo>
                  <a:pt x="54271" y="23960"/>
                </a:lnTo>
                <a:lnTo>
                  <a:pt x="53004" y="47855"/>
                </a:lnTo>
                <a:lnTo>
                  <a:pt x="68439" y="47855"/>
                </a:lnTo>
                <a:lnTo>
                  <a:pt x="63931" y="50094"/>
                </a:lnTo>
                <a:close/>
              </a:path>
              <a:path w="306070" h="190500">
                <a:moveTo>
                  <a:pt x="303962" y="50094"/>
                </a:moveTo>
                <a:lnTo>
                  <a:pt x="292683" y="50094"/>
                </a:lnTo>
                <a:lnTo>
                  <a:pt x="258565" y="23960"/>
                </a:lnTo>
                <a:lnTo>
                  <a:pt x="269844" y="23960"/>
                </a:lnTo>
                <a:lnTo>
                  <a:pt x="303962" y="50094"/>
                </a:lnTo>
                <a:close/>
              </a:path>
              <a:path w="306070" h="190500">
                <a:moveTo>
                  <a:pt x="163913" y="50094"/>
                </a:moveTo>
                <a:lnTo>
                  <a:pt x="142097" y="50094"/>
                </a:lnTo>
                <a:lnTo>
                  <a:pt x="111386" y="28636"/>
                </a:lnTo>
                <a:lnTo>
                  <a:pt x="123360" y="28636"/>
                </a:lnTo>
                <a:lnTo>
                  <a:pt x="153010" y="49350"/>
                </a:lnTo>
                <a:lnTo>
                  <a:pt x="164977" y="49350"/>
                </a:lnTo>
                <a:lnTo>
                  <a:pt x="163913" y="50094"/>
                </a:lnTo>
                <a:close/>
              </a:path>
              <a:path w="306070" h="190500">
                <a:moveTo>
                  <a:pt x="211357" y="50094"/>
                </a:moveTo>
                <a:lnTo>
                  <a:pt x="203909" y="50094"/>
                </a:lnTo>
                <a:lnTo>
                  <a:pt x="194623" y="28636"/>
                </a:lnTo>
                <a:lnTo>
                  <a:pt x="214303" y="28636"/>
                </a:lnTo>
                <a:lnTo>
                  <a:pt x="218382" y="30662"/>
                </a:lnTo>
                <a:lnTo>
                  <a:pt x="202941" y="30662"/>
                </a:lnTo>
                <a:lnTo>
                  <a:pt x="211357" y="50094"/>
                </a:lnTo>
                <a:close/>
              </a:path>
              <a:path w="306070" h="190500">
                <a:moveTo>
                  <a:pt x="102101" y="50094"/>
                </a:moveTo>
                <a:lnTo>
                  <a:pt x="94661" y="50094"/>
                </a:lnTo>
                <a:lnTo>
                  <a:pt x="103063" y="30662"/>
                </a:lnTo>
                <a:lnTo>
                  <a:pt x="110510" y="30662"/>
                </a:lnTo>
                <a:lnTo>
                  <a:pt x="102101" y="50094"/>
                </a:lnTo>
                <a:close/>
              </a:path>
              <a:path w="306070" h="190500">
                <a:moveTo>
                  <a:pt x="259960" y="50094"/>
                </a:moveTo>
                <a:lnTo>
                  <a:pt x="242080" y="50094"/>
                </a:lnTo>
                <a:lnTo>
                  <a:pt x="202941" y="30662"/>
                </a:lnTo>
                <a:lnTo>
                  <a:pt x="218382" y="30662"/>
                </a:lnTo>
                <a:lnTo>
                  <a:pt x="253008" y="47855"/>
                </a:lnTo>
                <a:lnTo>
                  <a:pt x="259841" y="47855"/>
                </a:lnTo>
                <a:lnTo>
                  <a:pt x="259960" y="50094"/>
                </a:lnTo>
                <a:close/>
              </a:path>
              <a:path w="306070" h="190500">
                <a:moveTo>
                  <a:pt x="97205" y="125722"/>
                </a:moveTo>
                <a:lnTo>
                  <a:pt x="89201" y="125722"/>
                </a:lnTo>
                <a:lnTo>
                  <a:pt x="47375" y="56973"/>
                </a:lnTo>
                <a:lnTo>
                  <a:pt x="57311" y="56973"/>
                </a:lnTo>
                <a:lnTo>
                  <a:pt x="78065" y="78688"/>
                </a:lnTo>
                <a:lnTo>
                  <a:pt x="68592" y="78688"/>
                </a:lnTo>
                <a:lnTo>
                  <a:pt x="97205" y="125722"/>
                </a:lnTo>
                <a:close/>
              </a:path>
              <a:path w="306070" h="190500">
                <a:moveTo>
                  <a:pt x="133987" y="129394"/>
                </a:moveTo>
                <a:lnTo>
                  <a:pt x="126532" y="129394"/>
                </a:lnTo>
                <a:lnTo>
                  <a:pt x="94668" y="56973"/>
                </a:lnTo>
                <a:lnTo>
                  <a:pt x="102137" y="56973"/>
                </a:lnTo>
                <a:lnTo>
                  <a:pt x="133987" y="129394"/>
                </a:lnTo>
                <a:close/>
              </a:path>
              <a:path w="306070" h="190500">
                <a:moveTo>
                  <a:pt x="142927" y="133988"/>
                </a:moveTo>
                <a:lnTo>
                  <a:pt x="136008" y="133988"/>
                </a:lnTo>
                <a:lnTo>
                  <a:pt x="148971" y="56973"/>
                </a:lnTo>
                <a:lnTo>
                  <a:pt x="157046" y="56973"/>
                </a:lnTo>
                <a:lnTo>
                  <a:pt x="159926" y="74096"/>
                </a:lnTo>
                <a:lnTo>
                  <a:pt x="153010" y="74096"/>
                </a:lnTo>
                <a:lnTo>
                  <a:pt x="142927" y="133988"/>
                </a:lnTo>
                <a:close/>
              </a:path>
              <a:path w="306070" h="190500">
                <a:moveTo>
                  <a:pt x="184569" y="133988"/>
                </a:moveTo>
                <a:lnTo>
                  <a:pt x="170006" y="133988"/>
                </a:lnTo>
                <a:lnTo>
                  <a:pt x="203874" y="56973"/>
                </a:lnTo>
                <a:lnTo>
                  <a:pt x="211336" y="56973"/>
                </a:lnTo>
                <a:lnTo>
                  <a:pt x="179481" y="129394"/>
                </a:lnTo>
                <a:lnTo>
                  <a:pt x="188960" y="129394"/>
                </a:lnTo>
                <a:lnTo>
                  <a:pt x="184569" y="133988"/>
                </a:lnTo>
                <a:close/>
              </a:path>
              <a:path w="306070" h="190500">
                <a:moveTo>
                  <a:pt x="188960" y="129394"/>
                </a:moveTo>
                <a:lnTo>
                  <a:pt x="179481" y="129394"/>
                </a:lnTo>
                <a:lnTo>
                  <a:pt x="248699" y="56973"/>
                </a:lnTo>
                <a:lnTo>
                  <a:pt x="258630" y="56973"/>
                </a:lnTo>
                <a:lnTo>
                  <a:pt x="245421" y="78688"/>
                </a:lnTo>
                <a:lnTo>
                  <a:pt x="237425" y="78688"/>
                </a:lnTo>
                <a:lnTo>
                  <a:pt x="188960" y="129394"/>
                </a:lnTo>
                <a:close/>
              </a:path>
              <a:path w="306070" h="190500">
                <a:moveTo>
                  <a:pt x="227105" y="125722"/>
                </a:moveTo>
                <a:lnTo>
                  <a:pt x="216818" y="125722"/>
                </a:lnTo>
                <a:lnTo>
                  <a:pt x="293821" y="56973"/>
                </a:lnTo>
                <a:lnTo>
                  <a:pt x="304108" y="56973"/>
                </a:lnTo>
                <a:lnTo>
                  <a:pt x="227105" y="125722"/>
                </a:lnTo>
                <a:close/>
              </a:path>
              <a:path w="306070" h="190500">
                <a:moveTo>
                  <a:pt x="169058" y="177547"/>
                </a:moveTo>
                <a:lnTo>
                  <a:pt x="153010" y="177547"/>
                </a:lnTo>
                <a:lnTo>
                  <a:pt x="165019" y="145469"/>
                </a:lnTo>
                <a:lnTo>
                  <a:pt x="153010" y="74096"/>
                </a:lnTo>
                <a:lnTo>
                  <a:pt x="159926" y="74096"/>
                </a:lnTo>
                <a:lnTo>
                  <a:pt x="170002" y="133988"/>
                </a:lnTo>
                <a:lnTo>
                  <a:pt x="184569" y="133988"/>
                </a:lnTo>
                <a:lnTo>
                  <a:pt x="171478" y="147684"/>
                </a:lnTo>
                <a:lnTo>
                  <a:pt x="161067" y="175489"/>
                </a:lnTo>
                <a:lnTo>
                  <a:pt x="171363" y="175489"/>
                </a:lnTo>
                <a:lnTo>
                  <a:pt x="169058" y="177547"/>
                </a:lnTo>
                <a:close/>
              </a:path>
              <a:path w="306070" h="190500">
                <a:moveTo>
                  <a:pt x="152239" y="175489"/>
                </a:moveTo>
                <a:lnTo>
                  <a:pt x="144948" y="175489"/>
                </a:lnTo>
                <a:lnTo>
                  <a:pt x="134528" y="147684"/>
                </a:lnTo>
                <a:lnTo>
                  <a:pt x="68592" y="78688"/>
                </a:lnTo>
                <a:lnTo>
                  <a:pt x="78065" y="78688"/>
                </a:lnTo>
                <a:lnTo>
                  <a:pt x="126527" y="129394"/>
                </a:lnTo>
                <a:lnTo>
                  <a:pt x="133987" y="129394"/>
                </a:lnTo>
                <a:lnTo>
                  <a:pt x="136008" y="133988"/>
                </a:lnTo>
                <a:lnTo>
                  <a:pt x="142927" y="133988"/>
                </a:lnTo>
                <a:lnTo>
                  <a:pt x="140994" y="145469"/>
                </a:lnTo>
                <a:lnTo>
                  <a:pt x="152239" y="175489"/>
                </a:lnTo>
                <a:close/>
              </a:path>
              <a:path w="306070" h="190500">
                <a:moveTo>
                  <a:pt x="171363" y="175489"/>
                </a:moveTo>
                <a:lnTo>
                  <a:pt x="161072" y="175489"/>
                </a:lnTo>
                <a:lnTo>
                  <a:pt x="199292" y="141360"/>
                </a:lnTo>
                <a:lnTo>
                  <a:pt x="237425" y="78688"/>
                </a:lnTo>
                <a:lnTo>
                  <a:pt x="245421" y="78688"/>
                </a:lnTo>
                <a:lnTo>
                  <a:pt x="216811" y="125722"/>
                </a:lnTo>
                <a:lnTo>
                  <a:pt x="227105" y="125722"/>
                </a:lnTo>
                <a:lnTo>
                  <a:pt x="171363" y="17548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919564" y="4498981"/>
            <a:ext cx="257810" cy="245110"/>
          </a:xfrm>
          <a:custGeom>
            <a:avLst/>
            <a:gdLst/>
            <a:ahLst/>
            <a:cxnLst/>
            <a:rect l="l" t="t" r="r" b="b"/>
            <a:pathLst>
              <a:path w="257809" h="245110">
                <a:moveTo>
                  <a:pt x="54608" y="244536"/>
                </a:moveTo>
                <a:lnTo>
                  <a:pt x="52665" y="244536"/>
                </a:lnTo>
                <a:lnTo>
                  <a:pt x="50721" y="243063"/>
                </a:lnTo>
                <a:lnTo>
                  <a:pt x="48750" y="241640"/>
                </a:lnTo>
                <a:lnTo>
                  <a:pt x="48113" y="239763"/>
                </a:lnTo>
                <a:lnTo>
                  <a:pt x="48812" y="237434"/>
                </a:lnTo>
                <a:lnTo>
                  <a:pt x="75747" y="151603"/>
                </a:lnTo>
                <a:lnTo>
                  <a:pt x="2626" y="98499"/>
                </a:lnTo>
                <a:lnTo>
                  <a:pt x="633" y="97110"/>
                </a:lnTo>
                <a:lnTo>
                  <a:pt x="0" y="95211"/>
                </a:lnTo>
                <a:lnTo>
                  <a:pt x="1562" y="90470"/>
                </a:lnTo>
                <a:lnTo>
                  <a:pt x="3200" y="89320"/>
                </a:lnTo>
                <a:lnTo>
                  <a:pt x="96173" y="89320"/>
                </a:lnTo>
                <a:lnTo>
                  <a:pt x="123990" y="3560"/>
                </a:lnTo>
                <a:lnTo>
                  <a:pt x="124824" y="1186"/>
                </a:lnTo>
                <a:lnTo>
                  <a:pt x="126499" y="0"/>
                </a:lnTo>
                <a:lnTo>
                  <a:pt x="131531" y="0"/>
                </a:lnTo>
                <a:lnTo>
                  <a:pt x="133206" y="1186"/>
                </a:lnTo>
                <a:lnTo>
                  <a:pt x="134040" y="3560"/>
                </a:lnTo>
                <a:lnTo>
                  <a:pt x="139833" y="21550"/>
                </a:lnTo>
                <a:lnTo>
                  <a:pt x="129216" y="21550"/>
                </a:lnTo>
                <a:lnTo>
                  <a:pt x="104994" y="96024"/>
                </a:lnTo>
                <a:lnTo>
                  <a:pt x="104248" y="98135"/>
                </a:lnTo>
                <a:lnTo>
                  <a:pt x="104190" y="98298"/>
                </a:lnTo>
                <a:lnTo>
                  <a:pt x="102582" y="99437"/>
                </a:lnTo>
                <a:lnTo>
                  <a:pt x="21771" y="99437"/>
                </a:lnTo>
                <a:lnTo>
                  <a:pt x="85195" y="145573"/>
                </a:lnTo>
                <a:lnTo>
                  <a:pt x="87206" y="146997"/>
                </a:lnTo>
                <a:lnTo>
                  <a:pt x="87809" y="148873"/>
                </a:lnTo>
                <a:lnTo>
                  <a:pt x="87004" y="151201"/>
                </a:lnTo>
                <a:lnTo>
                  <a:pt x="62782" y="225876"/>
                </a:lnTo>
                <a:lnTo>
                  <a:pt x="80084" y="225876"/>
                </a:lnTo>
                <a:lnTo>
                  <a:pt x="56551" y="243063"/>
                </a:lnTo>
                <a:lnTo>
                  <a:pt x="54608" y="244536"/>
                </a:lnTo>
                <a:close/>
              </a:path>
              <a:path w="257809" h="245110">
                <a:moveTo>
                  <a:pt x="206390" y="225876"/>
                </a:moveTo>
                <a:lnTo>
                  <a:pt x="195650" y="225876"/>
                </a:lnTo>
                <a:lnTo>
                  <a:pt x="171428" y="151201"/>
                </a:lnTo>
                <a:lnTo>
                  <a:pt x="170623" y="148873"/>
                </a:lnTo>
                <a:lnTo>
                  <a:pt x="171226" y="146997"/>
                </a:lnTo>
                <a:lnTo>
                  <a:pt x="173237" y="145573"/>
                </a:lnTo>
                <a:lnTo>
                  <a:pt x="236661" y="99638"/>
                </a:lnTo>
                <a:lnTo>
                  <a:pt x="155850" y="99638"/>
                </a:lnTo>
                <a:lnTo>
                  <a:pt x="154242" y="98499"/>
                </a:lnTo>
                <a:lnTo>
                  <a:pt x="153437" y="96225"/>
                </a:lnTo>
                <a:lnTo>
                  <a:pt x="129216" y="21550"/>
                </a:lnTo>
                <a:lnTo>
                  <a:pt x="139833" y="21550"/>
                </a:lnTo>
                <a:lnTo>
                  <a:pt x="161656" y="89320"/>
                </a:lnTo>
                <a:lnTo>
                  <a:pt x="254531" y="89320"/>
                </a:lnTo>
                <a:lnTo>
                  <a:pt x="256108" y="90470"/>
                </a:lnTo>
                <a:lnTo>
                  <a:pt x="256958" y="92908"/>
                </a:lnTo>
                <a:lnTo>
                  <a:pt x="257471" y="95037"/>
                </a:lnTo>
                <a:lnTo>
                  <a:pt x="256868" y="96779"/>
                </a:lnTo>
                <a:lnTo>
                  <a:pt x="255148" y="98135"/>
                </a:lnTo>
                <a:lnTo>
                  <a:pt x="182081" y="151201"/>
                </a:lnTo>
                <a:lnTo>
                  <a:pt x="206390" y="225876"/>
                </a:lnTo>
                <a:close/>
              </a:path>
              <a:path w="257809" h="245110">
                <a:moveTo>
                  <a:pt x="80084" y="225876"/>
                </a:moveTo>
                <a:lnTo>
                  <a:pt x="62782" y="225876"/>
                </a:lnTo>
                <a:lnTo>
                  <a:pt x="126301" y="179745"/>
                </a:lnTo>
                <a:lnTo>
                  <a:pt x="128244" y="178221"/>
                </a:lnTo>
                <a:lnTo>
                  <a:pt x="130187" y="178221"/>
                </a:lnTo>
                <a:lnTo>
                  <a:pt x="132130" y="179745"/>
                </a:lnTo>
                <a:lnTo>
                  <a:pt x="146246" y="189996"/>
                </a:lnTo>
                <a:lnTo>
                  <a:pt x="129216" y="189996"/>
                </a:lnTo>
                <a:lnTo>
                  <a:pt x="80084" y="225876"/>
                </a:lnTo>
                <a:close/>
              </a:path>
              <a:path w="257809" h="245110">
                <a:moveTo>
                  <a:pt x="206169" y="244004"/>
                </a:moveTo>
                <a:lnTo>
                  <a:pt x="204226" y="244004"/>
                </a:lnTo>
                <a:lnTo>
                  <a:pt x="202283" y="242661"/>
                </a:lnTo>
                <a:lnTo>
                  <a:pt x="129216" y="189996"/>
                </a:lnTo>
                <a:lnTo>
                  <a:pt x="146246" y="189996"/>
                </a:lnTo>
                <a:lnTo>
                  <a:pt x="195650" y="225876"/>
                </a:lnTo>
                <a:lnTo>
                  <a:pt x="206390" y="225876"/>
                </a:lnTo>
                <a:lnTo>
                  <a:pt x="210022" y="237032"/>
                </a:lnTo>
                <a:lnTo>
                  <a:pt x="210720" y="239361"/>
                </a:lnTo>
                <a:lnTo>
                  <a:pt x="210084" y="241238"/>
                </a:lnTo>
                <a:lnTo>
                  <a:pt x="208112" y="242661"/>
                </a:lnTo>
                <a:lnTo>
                  <a:pt x="206169" y="24400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2899" y="2602855"/>
            <a:ext cx="95250" cy="9524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2899" y="3593455"/>
            <a:ext cx="95250" cy="952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2899" y="5269855"/>
            <a:ext cx="95250" cy="952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2899" y="7936855"/>
            <a:ext cx="95250" cy="95249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-12700" y="1488145"/>
            <a:ext cx="17635855" cy="7171055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473709" indent="-461009">
              <a:lnSpc>
                <a:spcPct val="100000"/>
              </a:lnSpc>
              <a:spcBef>
                <a:spcPts val="1275"/>
              </a:spcBef>
              <a:buSzPct val="97619"/>
              <a:buAutoNum type="arabicPeriod"/>
              <a:tabLst>
                <a:tab pos="473709" algn="l"/>
              </a:tabLst>
            </a:pPr>
            <a:r>
              <a:rPr sz="4200" b="1" spc="-220" dirty="0">
                <a:latin typeface="Arial"/>
                <a:cs typeface="Arial"/>
              </a:rPr>
              <a:t>Adopt</a:t>
            </a:r>
            <a:r>
              <a:rPr sz="4200" b="1" spc="20" dirty="0">
                <a:latin typeface="Arial"/>
                <a:cs typeface="Arial"/>
              </a:rPr>
              <a:t> </a:t>
            </a:r>
            <a:r>
              <a:rPr sz="4200" b="1" dirty="0">
                <a:latin typeface="Arial"/>
                <a:cs typeface="Arial"/>
              </a:rPr>
              <a:t>a</a:t>
            </a:r>
            <a:r>
              <a:rPr sz="4200" b="1" spc="35" dirty="0">
                <a:latin typeface="Arial"/>
                <a:cs typeface="Arial"/>
              </a:rPr>
              <a:t> </a:t>
            </a:r>
            <a:r>
              <a:rPr sz="4200" b="1" spc="-220" dirty="0">
                <a:latin typeface="Arial"/>
                <a:cs typeface="Arial"/>
              </a:rPr>
              <a:t>Dynamic,</a:t>
            </a:r>
            <a:r>
              <a:rPr sz="4200" b="1" spc="35" dirty="0">
                <a:latin typeface="Arial"/>
                <a:cs typeface="Arial"/>
              </a:rPr>
              <a:t> </a:t>
            </a:r>
            <a:r>
              <a:rPr sz="4200" b="1" spc="-220" dirty="0">
                <a:latin typeface="Arial"/>
                <a:cs typeface="Arial"/>
              </a:rPr>
              <a:t>Demand-</a:t>
            </a:r>
            <a:r>
              <a:rPr sz="4200" b="1" spc="-360" dirty="0">
                <a:latin typeface="Arial"/>
                <a:cs typeface="Arial"/>
              </a:rPr>
              <a:t>Based</a:t>
            </a:r>
            <a:r>
              <a:rPr sz="4200" b="1" spc="45" dirty="0">
                <a:latin typeface="Arial"/>
                <a:cs typeface="Arial"/>
              </a:rPr>
              <a:t> </a:t>
            </a:r>
            <a:r>
              <a:rPr sz="4200" b="1" spc="-290" dirty="0">
                <a:latin typeface="Arial"/>
                <a:cs typeface="Arial"/>
              </a:rPr>
              <a:t>Pricing</a:t>
            </a:r>
            <a:r>
              <a:rPr sz="4200" b="1" spc="35" dirty="0">
                <a:latin typeface="Arial"/>
                <a:cs typeface="Arial"/>
              </a:rPr>
              <a:t> </a:t>
            </a:r>
            <a:r>
              <a:rPr sz="4200" b="1" spc="-85" dirty="0">
                <a:latin typeface="Arial"/>
                <a:cs typeface="Arial"/>
              </a:rPr>
              <a:t>Strategy:</a:t>
            </a:r>
            <a:endParaRPr sz="4200">
              <a:latin typeface="Arial"/>
              <a:cs typeface="Arial"/>
            </a:endParaRPr>
          </a:p>
          <a:p>
            <a:pPr marL="616585" marR="5080">
              <a:lnSpc>
                <a:spcPct val="116100"/>
              </a:lnSpc>
              <a:spcBef>
                <a:spcPts val="245"/>
              </a:spcBef>
            </a:pPr>
            <a:r>
              <a:rPr sz="2800" spc="-90" dirty="0">
                <a:latin typeface="Arial"/>
                <a:cs typeface="Arial"/>
              </a:rPr>
              <a:t>Implement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pricing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model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that</a:t>
            </a:r>
            <a:r>
              <a:rPr sz="2800" spc="-50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adjusts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rates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based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on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demand.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Increase</a:t>
            </a:r>
            <a:r>
              <a:rPr sz="2800" spc="-50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prices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during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peak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seasons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(e.g., </a:t>
            </a:r>
            <a:r>
              <a:rPr sz="2800" spc="-145" dirty="0">
                <a:latin typeface="Arial"/>
                <a:cs typeface="Arial"/>
              </a:rPr>
              <a:t>summer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holidays)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30" dirty="0">
                <a:latin typeface="Arial"/>
                <a:cs typeface="Arial"/>
              </a:rPr>
              <a:t> reduce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95" dirty="0">
                <a:latin typeface="Arial"/>
                <a:cs typeface="Arial"/>
              </a:rPr>
              <a:t>them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during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105" dirty="0">
                <a:latin typeface="Arial"/>
                <a:cs typeface="Arial"/>
              </a:rPr>
              <a:t>off-</a:t>
            </a:r>
            <a:r>
              <a:rPr sz="2800" dirty="0">
                <a:latin typeface="Arial"/>
                <a:cs typeface="Arial"/>
              </a:rPr>
              <a:t>peak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periods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maximize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revenue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align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with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market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trends. </a:t>
            </a:r>
            <a:r>
              <a:rPr sz="2800" spc="-45" dirty="0">
                <a:latin typeface="Arial"/>
                <a:cs typeface="Arial"/>
              </a:rPr>
              <a:t>Introduce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rate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variation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between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weekdays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weekends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better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capitalize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on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higher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weekend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demand.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170"/>
              </a:spcBef>
            </a:pPr>
            <a:endParaRPr sz="2800">
              <a:latin typeface="Arial"/>
              <a:cs typeface="Arial"/>
            </a:endParaRPr>
          </a:p>
          <a:p>
            <a:pPr marL="584200" indent="-571500">
              <a:lnSpc>
                <a:spcPct val="100000"/>
              </a:lnSpc>
              <a:buAutoNum type="arabicPeriod" startAt="2"/>
              <a:tabLst>
                <a:tab pos="584200" algn="l"/>
              </a:tabLst>
            </a:pPr>
            <a:r>
              <a:rPr sz="3900" b="1" spc="-105" dirty="0">
                <a:latin typeface="Arial"/>
                <a:cs typeface="Arial"/>
              </a:rPr>
              <a:t>Maintain</a:t>
            </a:r>
            <a:r>
              <a:rPr sz="3900" b="1" spc="-155" dirty="0">
                <a:latin typeface="Arial"/>
                <a:cs typeface="Arial"/>
              </a:rPr>
              <a:t> </a:t>
            </a:r>
            <a:r>
              <a:rPr sz="3900" b="1" spc="-280" dirty="0">
                <a:latin typeface="Arial"/>
                <a:cs typeface="Arial"/>
              </a:rPr>
              <a:t>Rate</a:t>
            </a:r>
            <a:r>
              <a:rPr sz="3900" b="1" spc="10" dirty="0">
                <a:latin typeface="Arial"/>
                <a:cs typeface="Arial"/>
              </a:rPr>
              <a:t> </a:t>
            </a:r>
            <a:r>
              <a:rPr sz="3900" b="1" spc="-165" dirty="0">
                <a:latin typeface="Arial"/>
                <a:cs typeface="Arial"/>
              </a:rPr>
              <a:t>Parity</a:t>
            </a:r>
            <a:r>
              <a:rPr sz="3900" b="1" spc="-35" dirty="0">
                <a:latin typeface="Arial"/>
                <a:cs typeface="Arial"/>
              </a:rPr>
              <a:t> </a:t>
            </a:r>
            <a:r>
              <a:rPr sz="3900" b="1" spc="-385" dirty="0">
                <a:latin typeface="Arial"/>
                <a:cs typeface="Arial"/>
              </a:rPr>
              <a:t>Across</a:t>
            </a:r>
            <a:r>
              <a:rPr sz="3900" b="1" spc="40" dirty="0">
                <a:latin typeface="Arial"/>
                <a:cs typeface="Arial"/>
              </a:rPr>
              <a:t> </a:t>
            </a:r>
            <a:r>
              <a:rPr sz="3900" b="1" spc="-295" dirty="0">
                <a:latin typeface="Arial"/>
                <a:cs typeface="Arial"/>
              </a:rPr>
              <a:t>Channels:</a:t>
            </a:r>
            <a:endParaRPr sz="3900">
              <a:latin typeface="Arial"/>
              <a:cs typeface="Arial"/>
            </a:endParaRPr>
          </a:p>
          <a:p>
            <a:pPr marL="616585" marR="445134">
              <a:lnSpc>
                <a:spcPct val="116100"/>
              </a:lnSpc>
              <a:spcBef>
                <a:spcPts val="229"/>
              </a:spcBef>
            </a:pPr>
            <a:r>
              <a:rPr sz="2800" spc="-155" dirty="0">
                <a:latin typeface="Arial"/>
                <a:cs typeface="Arial"/>
              </a:rPr>
              <a:t>Ensure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spc="-100" dirty="0">
                <a:latin typeface="Arial"/>
                <a:cs typeface="Arial"/>
              </a:rPr>
              <a:t>consistent</a:t>
            </a:r>
            <a:r>
              <a:rPr sz="2800" spc="-9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room</a:t>
            </a:r>
            <a:r>
              <a:rPr sz="2800" spc="-60" dirty="0">
                <a:latin typeface="Arial"/>
                <a:cs typeface="Arial"/>
              </a:rPr>
              <a:t> rates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75" dirty="0">
                <a:latin typeface="Arial"/>
                <a:cs typeface="Arial"/>
              </a:rPr>
              <a:t>across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all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online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booking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platforms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the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hotel’s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website.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Provide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special </a:t>
            </a:r>
            <a:r>
              <a:rPr sz="2800" spc="-30" dirty="0">
                <a:latin typeface="Arial"/>
                <a:cs typeface="Arial"/>
              </a:rPr>
              <a:t>promotions,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such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as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discount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coupons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or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complementary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services,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boost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bookings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enhance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customer satisfaction.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170"/>
              </a:spcBef>
            </a:pPr>
            <a:endParaRPr sz="2800">
              <a:latin typeface="Arial"/>
              <a:cs typeface="Arial"/>
            </a:endParaRPr>
          </a:p>
          <a:p>
            <a:pPr marL="584835" indent="-572135">
              <a:lnSpc>
                <a:spcPct val="100000"/>
              </a:lnSpc>
              <a:buAutoNum type="arabicPeriod" startAt="3"/>
              <a:tabLst>
                <a:tab pos="584835" algn="l"/>
              </a:tabLst>
            </a:pPr>
            <a:r>
              <a:rPr sz="3900" b="1" spc="-270" dirty="0">
                <a:latin typeface="Arial"/>
                <a:cs typeface="Arial"/>
              </a:rPr>
              <a:t>Leverage</a:t>
            </a:r>
            <a:r>
              <a:rPr sz="3900" b="1" spc="65" dirty="0">
                <a:latin typeface="Arial"/>
                <a:cs typeface="Arial"/>
              </a:rPr>
              <a:t> </a:t>
            </a:r>
            <a:r>
              <a:rPr sz="3900" b="1" spc="-265" dirty="0">
                <a:latin typeface="Arial"/>
                <a:cs typeface="Arial"/>
              </a:rPr>
              <a:t>Occupancy-</a:t>
            </a:r>
            <a:r>
              <a:rPr sz="3900" b="1" spc="-340" dirty="0">
                <a:latin typeface="Arial"/>
                <a:cs typeface="Arial"/>
              </a:rPr>
              <a:t>Based</a:t>
            </a:r>
            <a:r>
              <a:rPr sz="3900" b="1" spc="65" dirty="0">
                <a:latin typeface="Arial"/>
                <a:cs typeface="Arial"/>
              </a:rPr>
              <a:t> </a:t>
            </a:r>
            <a:r>
              <a:rPr sz="3900" b="1" spc="-270" dirty="0">
                <a:latin typeface="Arial"/>
                <a:cs typeface="Arial"/>
              </a:rPr>
              <a:t>Pricing::</a:t>
            </a:r>
            <a:endParaRPr sz="3900">
              <a:latin typeface="Arial"/>
              <a:cs typeface="Arial"/>
            </a:endParaRPr>
          </a:p>
          <a:p>
            <a:pPr marL="616585" marR="154940">
              <a:lnSpc>
                <a:spcPct val="116100"/>
              </a:lnSpc>
              <a:spcBef>
                <a:spcPts val="229"/>
              </a:spcBef>
            </a:pPr>
            <a:r>
              <a:rPr sz="2800" spc="-10" dirty="0">
                <a:latin typeface="Arial"/>
                <a:cs typeface="Arial"/>
              </a:rPr>
              <a:t>Adjust</a:t>
            </a:r>
            <a:r>
              <a:rPr sz="2800" spc="-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pricing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dynamically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based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on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occupancy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75" dirty="0">
                <a:latin typeface="Arial"/>
                <a:cs typeface="Arial"/>
              </a:rPr>
              <a:t>levels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optimize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revenue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throughout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the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year.</a:t>
            </a:r>
            <a:r>
              <a:rPr sz="2800" spc="-65" dirty="0">
                <a:latin typeface="Arial"/>
                <a:cs typeface="Arial"/>
              </a:rPr>
              <a:t> For </a:t>
            </a:r>
            <a:r>
              <a:rPr sz="2800" spc="-10" dirty="0">
                <a:latin typeface="Arial"/>
                <a:cs typeface="Arial"/>
              </a:rPr>
              <a:t>example, </a:t>
            </a:r>
            <a:r>
              <a:rPr sz="2800" dirty="0">
                <a:latin typeface="Arial"/>
                <a:cs typeface="Arial"/>
              </a:rPr>
              <a:t>lower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rates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during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periods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of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low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occupancy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higher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rates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during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high</a:t>
            </a:r>
            <a:r>
              <a:rPr sz="2800" spc="-20" dirty="0">
                <a:latin typeface="Arial"/>
                <a:cs typeface="Arial"/>
              </a:rPr>
              <a:t> occupancy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periods.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5767676" y="132437"/>
            <a:ext cx="2520950" cy="2135505"/>
            <a:chOff x="15767676" y="132437"/>
            <a:chExt cx="2520950" cy="2135505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16351" y="175702"/>
              <a:ext cx="2422871" cy="1410440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767676" y="132437"/>
              <a:ext cx="2520323" cy="213534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CE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905961" y="9272630"/>
            <a:ext cx="331470" cy="368300"/>
          </a:xfrm>
          <a:custGeom>
            <a:avLst/>
            <a:gdLst/>
            <a:ahLst/>
            <a:cxnLst/>
            <a:rect l="l" t="t" r="r" b="b"/>
            <a:pathLst>
              <a:path w="331469" h="368300">
                <a:moveTo>
                  <a:pt x="149001" y="285903"/>
                </a:moveTo>
                <a:lnTo>
                  <a:pt x="136804" y="285903"/>
                </a:lnTo>
                <a:lnTo>
                  <a:pt x="130777" y="285517"/>
                </a:lnTo>
                <a:lnTo>
                  <a:pt x="84159" y="273403"/>
                </a:lnTo>
                <a:lnTo>
                  <a:pt x="48683" y="250593"/>
                </a:lnTo>
                <a:lnTo>
                  <a:pt x="18314" y="213207"/>
                </a:lnTo>
                <a:lnTo>
                  <a:pt x="3320" y="174063"/>
                </a:lnTo>
                <a:lnTo>
                  <a:pt x="3258" y="173809"/>
                </a:lnTo>
                <a:lnTo>
                  <a:pt x="1155" y="161891"/>
                </a:lnTo>
                <a:lnTo>
                  <a:pt x="484" y="155889"/>
                </a:lnTo>
                <a:lnTo>
                  <a:pt x="37" y="146545"/>
                </a:lnTo>
                <a:lnTo>
                  <a:pt x="0" y="137762"/>
                </a:lnTo>
                <a:lnTo>
                  <a:pt x="955" y="125698"/>
                </a:lnTo>
                <a:lnTo>
                  <a:pt x="12178" y="85042"/>
                </a:lnTo>
                <a:lnTo>
                  <a:pt x="38837" y="44926"/>
                </a:lnTo>
                <a:lnTo>
                  <a:pt x="71972" y="18831"/>
                </a:lnTo>
                <a:lnTo>
                  <a:pt x="117220" y="2319"/>
                </a:lnTo>
                <a:lnTo>
                  <a:pt x="141264" y="0"/>
                </a:lnTo>
                <a:lnTo>
                  <a:pt x="153361" y="371"/>
                </a:lnTo>
                <a:lnTo>
                  <a:pt x="194511" y="9617"/>
                </a:lnTo>
                <a:lnTo>
                  <a:pt x="221006" y="23205"/>
                </a:lnTo>
                <a:lnTo>
                  <a:pt x="135099" y="23205"/>
                </a:lnTo>
                <a:lnTo>
                  <a:pt x="127317" y="23971"/>
                </a:lnTo>
                <a:lnTo>
                  <a:pt x="89865" y="35330"/>
                </a:lnTo>
                <a:lnTo>
                  <a:pt x="52710" y="63846"/>
                </a:lnTo>
                <a:lnTo>
                  <a:pt x="29297" y="104411"/>
                </a:lnTo>
                <a:lnTo>
                  <a:pt x="23191" y="150847"/>
                </a:lnTo>
                <a:lnTo>
                  <a:pt x="23958" y="158636"/>
                </a:lnTo>
                <a:lnTo>
                  <a:pt x="35320" y="196083"/>
                </a:lnTo>
                <a:lnTo>
                  <a:pt x="63830" y="233228"/>
                </a:lnTo>
                <a:lnTo>
                  <a:pt x="104383" y="256637"/>
                </a:lnTo>
                <a:lnTo>
                  <a:pt x="135082" y="262747"/>
                </a:lnTo>
                <a:lnTo>
                  <a:pt x="221098" y="262747"/>
                </a:lnTo>
                <a:lnTo>
                  <a:pt x="217713" y="264919"/>
                </a:lnTo>
                <a:lnTo>
                  <a:pt x="172984" y="282835"/>
                </a:lnTo>
                <a:lnTo>
                  <a:pt x="155027" y="285517"/>
                </a:lnTo>
                <a:lnTo>
                  <a:pt x="149001" y="285903"/>
                </a:lnTo>
                <a:close/>
              </a:path>
              <a:path w="331469" h="368300">
                <a:moveTo>
                  <a:pt x="221098" y="262747"/>
                </a:moveTo>
                <a:lnTo>
                  <a:pt x="150832" y="262747"/>
                </a:lnTo>
                <a:lnTo>
                  <a:pt x="158619" y="261979"/>
                </a:lnTo>
                <a:lnTo>
                  <a:pt x="174050" y="258910"/>
                </a:lnTo>
                <a:lnTo>
                  <a:pt x="216044" y="238192"/>
                </a:lnTo>
                <a:lnTo>
                  <a:pt x="246914" y="202984"/>
                </a:lnTo>
                <a:lnTo>
                  <a:pt x="261965" y="158636"/>
                </a:lnTo>
                <a:lnTo>
                  <a:pt x="262667" y="134444"/>
                </a:lnTo>
                <a:lnTo>
                  <a:pt x="262075" y="128425"/>
                </a:lnTo>
                <a:lnTo>
                  <a:pt x="261967" y="127328"/>
                </a:lnTo>
                <a:lnTo>
                  <a:pt x="250608" y="89878"/>
                </a:lnTo>
                <a:lnTo>
                  <a:pt x="222092" y="52724"/>
                </a:lnTo>
                <a:lnTo>
                  <a:pt x="181527" y="29311"/>
                </a:lnTo>
                <a:lnTo>
                  <a:pt x="150821" y="23205"/>
                </a:lnTo>
                <a:lnTo>
                  <a:pt x="221006" y="23205"/>
                </a:lnTo>
                <a:lnTo>
                  <a:pt x="252838" y="51499"/>
                </a:lnTo>
                <a:lnTo>
                  <a:pt x="276984" y="93176"/>
                </a:lnTo>
                <a:lnTo>
                  <a:pt x="285691" y="134444"/>
                </a:lnTo>
                <a:lnTo>
                  <a:pt x="285904" y="146545"/>
                </a:lnTo>
                <a:lnTo>
                  <a:pt x="285707" y="150847"/>
                </a:lnTo>
                <a:lnTo>
                  <a:pt x="274359" y="199407"/>
                </a:lnTo>
                <a:lnTo>
                  <a:pt x="252195" y="235291"/>
                </a:lnTo>
                <a:lnTo>
                  <a:pt x="248099" y="239745"/>
                </a:lnTo>
                <a:lnTo>
                  <a:pt x="262016" y="258148"/>
                </a:lnTo>
                <a:lnTo>
                  <a:pt x="227557" y="258148"/>
                </a:lnTo>
                <a:lnTo>
                  <a:pt x="222788" y="261653"/>
                </a:lnTo>
                <a:lnTo>
                  <a:pt x="221098" y="262747"/>
                </a:lnTo>
                <a:close/>
              </a:path>
              <a:path w="331469" h="368300">
                <a:moveTo>
                  <a:pt x="318976" y="367730"/>
                </a:moveTo>
                <a:lnTo>
                  <a:pt x="316443" y="367730"/>
                </a:lnTo>
                <a:lnTo>
                  <a:pt x="313550" y="367326"/>
                </a:lnTo>
                <a:lnTo>
                  <a:pt x="311852" y="366734"/>
                </a:lnTo>
                <a:lnTo>
                  <a:pt x="308691" y="364875"/>
                </a:lnTo>
                <a:lnTo>
                  <a:pt x="307349" y="363679"/>
                </a:lnTo>
                <a:lnTo>
                  <a:pt x="227557" y="258148"/>
                </a:lnTo>
                <a:lnTo>
                  <a:pt x="262016" y="258148"/>
                </a:lnTo>
                <a:lnTo>
                  <a:pt x="328123" y="345561"/>
                </a:lnTo>
                <a:lnTo>
                  <a:pt x="328315" y="345561"/>
                </a:lnTo>
                <a:lnTo>
                  <a:pt x="329419" y="347025"/>
                </a:lnTo>
                <a:lnTo>
                  <a:pt x="330201" y="348644"/>
                </a:lnTo>
                <a:lnTo>
                  <a:pt x="331122" y="352193"/>
                </a:lnTo>
                <a:lnTo>
                  <a:pt x="331225" y="353988"/>
                </a:lnTo>
                <a:lnTo>
                  <a:pt x="330717" y="357619"/>
                </a:lnTo>
                <a:lnTo>
                  <a:pt x="330125" y="359317"/>
                </a:lnTo>
                <a:lnTo>
                  <a:pt x="328267" y="362477"/>
                </a:lnTo>
                <a:lnTo>
                  <a:pt x="327195" y="363679"/>
                </a:lnTo>
                <a:lnTo>
                  <a:pt x="327070" y="363819"/>
                </a:lnTo>
                <a:lnTo>
                  <a:pt x="324144" y="366028"/>
                </a:lnTo>
                <a:lnTo>
                  <a:pt x="322682" y="366734"/>
                </a:lnTo>
                <a:lnTo>
                  <a:pt x="322817" y="366734"/>
                </a:lnTo>
                <a:lnTo>
                  <a:pt x="318976" y="367730"/>
                </a:lnTo>
                <a:close/>
              </a:path>
            </a:pathLst>
          </a:custGeom>
          <a:solidFill>
            <a:srgbClr val="8C6F2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874986" y="2077231"/>
            <a:ext cx="306070" cy="190500"/>
          </a:xfrm>
          <a:custGeom>
            <a:avLst/>
            <a:gdLst/>
            <a:ahLst/>
            <a:cxnLst/>
            <a:rect l="l" t="t" r="r" b="b"/>
            <a:pathLst>
              <a:path w="306070" h="190500">
                <a:moveTo>
                  <a:pt x="154663" y="190257"/>
                </a:moveTo>
                <a:lnTo>
                  <a:pt x="151350" y="190257"/>
                </a:lnTo>
                <a:lnTo>
                  <a:pt x="151119" y="190122"/>
                </a:lnTo>
                <a:lnTo>
                  <a:pt x="549" y="55720"/>
                </a:lnTo>
                <a:lnTo>
                  <a:pt x="0" y="52364"/>
                </a:lnTo>
                <a:lnTo>
                  <a:pt x="137" y="52069"/>
                </a:lnTo>
                <a:lnTo>
                  <a:pt x="763" y="51159"/>
                </a:lnTo>
                <a:lnTo>
                  <a:pt x="999" y="50956"/>
                </a:lnTo>
                <a:lnTo>
                  <a:pt x="1131" y="50794"/>
                </a:lnTo>
                <a:lnTo>
                  <a:pt x="67029" y="315"/>
                </a:lnTo>
                <a:lnTo>
                  <a:pt x="67730" y="0"/>
                </a:lnTo>
                <a:lnTo>
                  <a:pt x="238239" y="0"/>
                </a:lnTo>
                <a:lnTo>
                  <a:pt x="239017" y="315"/>
                </a:lnTo>
                <a:lnTo>
                  <a:pt x="247302" y="6694"/>
                </a:lnTo>
                <a:lnTo>
                  <a:pt x="83621" y="6694"/>
                </a:lnTo>
                <a:lnTo>
                  <a:pt x="84792" y="7269"/>
                </a:lnTo>
                <a:lnTo>
                  <a:pt x="69222" y="7269"/>
                </a:lnTo>
                <a:lnTo>
                  <a:pt x="54560" y="18505"/>
                </a:lnTo>
                <a:lnTo>
                  <a:pt x="54298" y="23445"/>
                </a:lnTo>
                <a:lnTo>
                  <a:pt x="54271" y="23960"/>
                </a:lnTo>
                <a:lnTo>
                  <a:pt x="47445" y="23960"/>
                </a:lnTo>
                <a:lnTo>
                  <a:pt x="13321" y="50094"/>
                </a:lnTo>
                <a:lnTo>
                  <a:pt x="303962" y="50094"/>
                </a:lnTo>
                <a:lnTo>
                  <a:pt x="304876" y="50794"/>
                </a:lnTo>
                <a:lnTo>
                  <a:pt x="305010" y="50956"/>
                </a:lnTo>
                <a:lnTo>
                  <a:pt x="305245" y="51159"/>
                </a:lnTo>
                <a:lnTo>
                  <a:pt x="305803" y="51914"/>
                </a:lnTo>
                <a:lnTo>
                  <a:pt x="304108" y="56973"/>
                </a:lnTo>
                <a:lnTo>
                  <a:pt x="12196" y="56973"/>
                </a:lnTo>
                <a:lnTo>
                  <a:pt x="89201" y="125722"/>
                </a:lnTo>
                <a:lnTo>
                  <a:pt x="97205" y="125722"/>
                </a:lnTo>
                <a:lnTo>
                  <a:pt x="106718" y="141360"/>
                </a:lnTo>
                <a:lnTo>
                  <a:pt x="144948" y="175489"/>
                </a:lnTo>
                <a:lnTo>
                  <a:pt x="152239" y="175489"/>
                </a:lnTo>
                <a:lnTo>
                  <a:pt x="153010" y="177547"/>
                </a:lnTo>
                <a:lnTo>
                  <a:pt x="169058" y="177547"/>
                </a:lnTo>
                <a:lnTo>
                  <a:pt x="155270" y="189856"/>
                </a:lnTo>
                <a:lnTo>
                  <a:pt x="154898" y="190122"/>
                </a:lnTo>
                <a:lnTo>
                  <a:pt x="154663" y="190257"/>
                </a:lnTo>
                <a:close/>
              </a:path>
              <a:path w="306070" h="190500">
                <a:moveTo>
                  <a:pt x="126146" y="19619"/>
                </a:moveTo>
                <a:lnTo>
                  <a:pt x="109950" y="19619"/>
                </a:lnTo>
                <a:lnTo>
                  <a:pt x="137555" y="6694"/>
                </a:lnTo>
                <a:lnTo>
                  <a:pt x="168458" y="6694"/>
                </a:lnTo>
                <a:lnTo>
                  <a:pt x="169210" y="7046"/>
                </a:lnTo>
                <a:lnTo>
                  <a:pt x="153010" y="7046"/>
                </a:lnTo>
                <a:lnTo>
                  <a:pt x="126146" y="19619"/>
                </a:lnTo>
                <a:close/>
              </a:path>
              <a:path w="306070" h="190500">
                <a:moveTo>
                  <a:pt x="211637" y="19619"/>
                </a:moveTo>
                <a:lnTo>
                  <a:pt x="196059" y="19619"/>
                </a:lnTo>
                <a:lnTo>
                  <a:pt x="222383" y="6694"/>
                </a:lnTo>
                <a:lnTo>
                  <a:pt x="247302" y="6694"/>
                </a:lnTo>
                <a:lnTo>
                  <a:pt x="248053" y="7269"/>
                </a:lnTo>
                <a:lnTo>
                  <a:pt x="236783" y="7269"/>
                </a:lnTo>
                <a:lnTo>
                  <a:pt x="211637" y="19619"/>
                </a:lnTo>
                <a:close/>
              </a:path>
              <a:path w="306070" h="190500">
                <a:moveTo>
                  <a:pt x="164977" y="49350"/>
                </a:moveTo>
                <a:lnTo>
                  <a:pt x="153010" y="49350"/>
                </a:lnTo>
                <a:lnTo>
                  <a:pt x="189345" y="23960"/>
                </a:lnTo>
                <a:lnTo>
                  <a:pt x="189143" y="23960"/>
                </a:lnTo>
                <a:lnTo>
                  <a:pt x="153010" y="7046"/>
                </a:lnTo>
                <a:lnTo>
                  <a:pt x="169210" y="7046"/>
                </a:lnTo>
                <a:lnTo>
                  <a:pt x="196059" y="19619"/>
                </a:lnTo>
                <a:lnTo>
                  <a:pt x="211637" y="19619"/>
                </a:lnTo>
                <a:lnTo>
                  <a:pt x="203847" y="23445"/>
                </a:lnTo>
                <a:lnTo>
                  <a:pt x="214303" y="28636"/>
                </a:lnTo>
                <a:lnTo>
                  <a:pt x="194623" y="28636"/>
                </a:lnTo>
                <a:lnTo>
                  <a:pt x="164977" y="49350"/>
                </a:lnTo>
                <a:close/>
              </a:path>
              <a:path w="306070" h="190500">
                <a:moveTo>
                  <a:pt x="68439" y="47855"/>
                </a:moveTo>
                <a:lnTo>
                  <a:pt x="53004" y="47855"/>
                </a:lnTo>
                <a:lnTo>
                  <a:pt x="102158" y="23445"/>
                </a:lnTo>
                <a:lnTo>
                  <a:pt x="69222" y="7269"/>
                </a:lnTo>
                <a:lnTo>
                  <a:pt x="84792" y="7269"/>
                </a:lnTo>
                <a:lnTo>
                  <a:pt x="109940" y="19619"/>
                </a:lnTo>
                <a:lnTo>
                  <a:pt x="126146" y="19619"/>
                </a:lnTo>
                <a:lnTo>
                  <a:pt x="116869" y="23960"/>
                </a:lnTo>
                <a:lnTo>
                  <a:pt x="116667" y="23960"/>
                </a:lnTo>
                <a:lnTo>
                  <a:pt x="123360" y="28636"/>
                </a:lnTo>
                <a:lnTo>
                  <a:pt x="111386" y="28636"/>
                </a:lnTo>
                <a:lnTo>
                  <a:pt x="110510" y="30662"/>
                </a:lnTo>
                <a:lnTo>
                  <a:pt x="103063" y="30662"/>
                </a:lnTo>
                <a:lnTo>
                  <a:pt x="68439" y="47855"/>
                </a:lnTo>
                <a:close/>
              </a:path>
              <a:path w="306070" h="190500">
                <a:moveTo>
                  <a:pt x="259841" y="47855"/>
                </a:moveTo>
                <a:lnTo>
                  <a:pt x="253008" y="47855"/>
                </a:lnTo>
                <a:lnTo>
                  <a:pt x="251502" y="19619"/>
                </a:lnTo>
                <a:lnTo>
                  <a:pt x="251443" y="18505"/>
                </a:lnTo>
                <a:lnTo>
                  <a:pt x="236783" y="7269"/>
                </a:lnTo>
                <a:lnTo>
                  <a:pt x="248053" y="7269"/>
                </a:lnTo>
                <a:lnTo>
                  <a:pt x="269844" y="23960"/>
                </a:lnTo>
                <a:lnTo>
                  <a:pt x="258565" y="23960"/>
                </a:lnTo>
                <a:lnTo>
                  <a:pt x="259841" y="47855"/>
                </a:lnTo>
                <a:close/>
              </a:path>
              <a:path w="306070" h="190500">
                <a:moveTo>
                  <a:pt x="63931" y="50094"/>
                </a:moveTo>
                <a:lnTo>
                  <a:pt x="46052" y="50094"/>
                </a:lnTo>
                <a:lnTo>
                  <a:pt x="47445" y="23960"/>
                </a:lnTo>
                <a:lnTo>
                  <a:pt x="54271" y="23960"/>
                </a:lnTo>
                <a:lnTo>
                  <a:pt x="53004" y="47855"/>
                </a:lnTo>
                <a:lnTo>
                  <a:pt x="68439" y="47855"/>
                </a:lnTo>
                <a:lnTo>
                  <a:pt x="63931" y="50094"/>
                </a:lnTo>
                <a:close/>
              </a:path>
              <a:path w="306070" h="190500">
                <a:moveTo>
                  <a:pt x="303962" y="50094"/>
                </a:moveTo>
                <a:lnTo>
                  <a:pt x="292683" y="50094"/>
                </a:lnTo>
                <a:lnTo>
                  <a:pt x="258565" y="23960"/>
                </a:lnTo>
                <a:lnTo>
                  <a:pt x="269844" y="23960"/>
                </a:lnTo>
                <a:lnTo>
                  <a:pt x="303962" y="50094"/>
                </a:lnTo>
                <a:close/>
              </a:path>
              <a:path w="306070" h="190500">
                <a:moveTo>
                  <a:pt x="163913" y="50094"/>
                </a:moveTo>
                <a:lnTo>
                  <a:pt x="142097" y="50094"/>
                </a:lnTo>
                <a:lnTo>
                  <a:pt x="111386" y="28636"/>
                </a:lnTo>
                <a:lnTo>
                  <a:pt x="123360" y="28636"/>
                </a:lnTo>
                <a:lnTo>
                  <a:pt x="153010" y="49350"/>
                </a:lnTo>
                <a:lnTo>
                  <a:pt x="164977" y="49350"/>
                </a:lnTo>
                <a:lnTo>
                  <a:pt x="163913" y="50094"/>
                </a:lnTo>
                <a:close/>
              </a:path>
              <a:path w="306070" h="190500">
                <a:moveTo>
                  <a:pt x="211357" y="50094"/>
                </a:moveTo>
                <a:lnTo>
                  <a:pt x="203909" y="50094"/>
                </a:lnTo>
                <a:lnTo>
                  <a:pt x="194623" y="28636"/>
                </a:lnTo>
                <a:lnTo>
                  <a:pt x="214303" y="28636"/>
                </a:lnTo>
                <a:lnTo>
                  <a:pt x="218382" y="30662"/>
                </a:lnTo>
                <a:lnTo>
                  <a:pt x="202941" y="30662"/>
                </a:lnTo>
                <a:lnTo>
                  <a:pt x="211357" y="50094"/>
                </a:lnTo>
                <a:close/>
              </a:path>
              <a:path w="306070" h="190500">
                <a:moveTo>
                  <a:pt x="102101" y="50094"/>
                </a:moveTo>
                <a:lnTo>
                  <a:pt x="94661" y="50094"/>
                </a:lnTo>
                <a:lnTo>
                  <a:pt x="103063" y="30662"/>
                </a:lnTo>
                <a:lnTo>
                  <a:pt x="110510" y="30662"/>
                </a:lnTo>
                <a:lnTo>
                  <a:pt x="102101" y="50094"/>
                </a:lnTo>
                <a:close/>
              </a:path>
              <a:path w="306070" h="190500">
                <a:moveTo>
                  <a:pt x="259960" y="50094"/>
                </a:moveTo>
                <a:lnTo>
                  <a:pt x="242080" y="50094"/>
                </a:lnTo>
                <a:lnTo>
                  <a:pt x="202941" y="30662"/>
                </a:lnTo>
                <a:lnTo>
                  <a:pt x="218382" y="30662"/>
                </a:lnTo>
                <a:lnTo>
                  <a:pt x="253008" y="47855"/>
                </a:lnTo>
                <a:lnTo>
                  <a:pt x="259841" y="47855"/>
                </a:lnTo>
                <a:lnTo>
                  <a:pt x="259960" y="50094"/>
                </a:lnTo>
                <a:close/>
              </a:path>
              <a:path w="306070" h="190500">
                <a:moveTo>
                  <a:pt x="97205" y="125722"/>
                </a:moveTo>
                <a:lnTo>
                  <a:pt x="89201" y="125722"/>
                </a:lnTo>
                <a:lnTo>
                  <a:pt x="47375" y="56973"/>
                </a:lnTo>
                <a:lnTo>
                  <a:pt x="57311" y="56973"/>
                </a:lnTo>
                <a:lnTo>
                  <a:pt x="78065" y="78688"/>
                </a:lnTo>
                <a:lnTo>
                  <a:pt x="68592" y="78688"/>
                </a:lnTo>
                <a:lnTo>
                  <a:pt x="97205" y="125722"/>
                </a:lnTo>
                <a:close/>
              </a:path>
              <a:path w="306070" h="190500">
                <a:moveTo>
                  <a:pt x="133987" y="129394"/>
                </a:moveTo>
                <a:lnTo>
                  <a:pt x="126532" y="129394"/>
                </a:lnTo>
                <a:lnTo>
                  <a:pt x="94668" y="56973"/>
                </a:lnTo>
                <a:lnTo>
                  <a:pt x="102137" y="56973"/>
                </a:lnTo>
                <a:lnTo>
                  <a:pt x="133987" y="129394"/>
                </a:lnTo>
                <a:close/>
              </a:path>
              <a:path w="306070" h="190500">
                <a:moveTo>
                  <a:pt x="142927" y="133988"/>
                </a:moveTo>
                <a:lnTo>
                  <a:pt x="136008" y="133988"/>
                </a:lnTo>
                <a:lnTo>
                  <a:pt x="148971" y="56973"/>
                </a:lnTo>
                <a:lnTo>
                  <a:pt x="157046" y="56973"/>
                </a:lnTo>
                <a:lnTo>
                  <a:pt x="159926" y="74096"/>
                </a:lnTo>
                <a:lnTo>
                  <a:pt x="153010" y="74096"/>
                </a:lnTo>
                <a:lnTo>
                  <a:pt x="142927" y="133988"/>
                </a:lnTo>
                <a:close/>
              </a:path>
              <a:path w="306070" h="190500">
                <a:moveTo>
                  <a:pt x="184569" y="133988"/>
                </a:moveTo>
                <a:lnTo>
                  <a:pt x="170006" y="133988"/>
                </a:lnTo>
                <a:lnTo>
                  <a:pt x="203874" y="56973"/>
                </a:lnTo>
                <a:lnTo>
                  <a:pt x="211336" y="56973"/>
                </a:lnTo>
                <a:lnTo>
                  <a:pt x="179481" y="129394"/>
                </a:lnTo>
                <a:lnTo>
                  <a:pt x="188960" y="129394"/>
                </a:lnTo>
                <a:lnTo>
                  <a:pt x="184569" y="133988"/>
                </a:lnTo>
                <a:close/>
              </a:path>
              <a:path w="306070" h="190500">
                <a:moveTo>
                  <a:pt x="188960" y="129394"/>
                </a:moveTo>
                <a:lnTo>
                  <a:pt x="179481" y="129394"/>
                </a:lnTo>
                <a:lnTo>
                  <a:pt x="248699" y="56973"/>
                </a:lnTo>
                <a:lnTo>
                  <a:pt x="258630" y="56973"/>
                </a:lnTo>
                <a:lnTo>
                  <a:pt x="245421" y="78688"/>
                </a:lnTo>
                <a:lnTo>
                  <a:pt x="237425" y="78688"/>
                </a:lnTo>
                <a:lnTo>
                  <a:pt x="188960" y="129394"/>
                </a:lnTo>
                <a:close/>
              </a:path>
              <a:path w="306070" h="190500">
                <a:moveTo>
                  <a:pt x="227105" y="125722"/>
                </a:moveTo>
                <a:lnTo>
                  <a:pt x="216818" y="125722"/>
                </a:lnTo>
                <a:lnTo>
                  <a:pt x="293821" y="56973"/>
                </a:lnTo>
                <a:lnTo>
                  <a:pt x="304108" y="56973"/>
                </a:lnTo>
                <a:lnTo>
                  <a:pt x="227105" y="125722"/>
                </a:lnTo>
                <a:close/>
              </a:path>
              <a:path w="306070" h="190500">
                <a:moveTo>
                  <a:pt x="169058" y="177547"/>
                </a:moveTo>
                <a:lnTo>
                  <a:pt x="153010" y="177547"/>
                </a:lnTo>
                <a:lnTo>
                  <a:pt x="165019" y="145469"/>
                </a:lnTo>
                <a:lnTo>
                  <a:pt x="153010" y="74096"/>
                </a:lnTo>
                <a:lnTo>
                  <a:pt x="159926" y="74096"/>
                </a:lnTo>
                <a:lnTo>
                  <a:pt x="170002" y="133988"/>
                </a:lnTo>
                <a:lnTo>
                  <a:pt x="184569" y="133988"/>
                </a:lnTo>
                <a:lnTo>
                  <a:pt x="171478" y="147684"/>
                </a:lnTo>
                <a:lnTo>
                  <a:pt x="161067" y="175489"/>
                </a:lnTo>
                <a:lnTo>
                  <a:pt x="171363" y="175489"/>
                </a:lnTo>
                <a:lnTo>
                  <a:pt x="169058" y="177547"/>
                </a:lnTo>
                <a:close/>
              </a:path>
              <a:path w="306070" h="190500">
                <a:moveTo>
                  <a:pt x="152239" y="175489"/>
                </a:moveTo>
                <a:lnTo>
                  <a:pt x="144948" y="175489"/>
                </a:lnTo>
                <a:lnTo>
                  <a:pt x="134528" y="147684"/>
                </a:lnTo>
                <a:lnTo>
                  <a:pt x="68592" y="78688"/>
                </a:lnTo>
                <a:lnTo>
                  <a:pt x="78065" y="78688"/>
                </a:lnTo>
                <a:lnTo>
                  <a:pt x="126527" y="129394"/>
                </a:lnTo>
                <a:lnTo>
                  <a:pt x="133987" y="129394"/>
                </a:lnTo>
                <a:lnTo>
                  <a:pt x="136008" y="133988"/>
                </a:lnTo>
                <a:lnTo>
                  <a:pt x="142927" y="133988"/>
                </a:lnTo>
                <a:lnTo>
                  <a:pt x="140994" y="145469"/>
                </a:lnTo>
                <a:lnTo>
                  <a:pt x="152239" y="175489"/>
                </a:lnTo>
                <a:close/>
              </a:path>
              <a:path w="306070" h="190500">
                <a:moveTo>
                  <a:pt x="171363" y="175489"/>
                </a:moveTo>
                <a:lnTo>
                  <a:pt x="161072" y="175489"/>
                </a:lnTo>
                <a:lnTo>
                  <a:pt x="199292" y="141360"/>
                </a:lnTo>
                <a:lnTo>
                  <a:pt x="237425" y="78688"/>
                </a:lnTo>
                <a:lnTo>
                  <a:pt x="245421" y="78688"/>
                </a:lnTo>
                <a:lnTo>
                  <a:pt x="216811" y="125722"/>
                </a:lnTo>
                <a:lnTo>
                  <a:pt x="227105" y="125722"/>
                </a:lnTo>
                <a:lnTo>
                  <a:pt x="171363" y="17548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919564" y="4498981"/>
            <a:ext cx="257810" cy="245110"/>
          </a:xfrm>
          <a:custGeom>
            <a:avLst/>
            <a:gdLst/>
            <a:ahLst/>
            <a:cxnLst/>
            <a:rect l="l" t="t" r="r" b="b"/>
            <a:pathLst>
              <a:path w="257809" h="245110">
                <a:moveTo>
                  <a:pt x="54608" y="244536"/>
                </a:moveTo>
                <a:lnTo>
                  <a:pt x="52665" y="244536"/>
                </a:lnTo>
                <a:lnTo>
                  <a:pt x="50721" y="243063"/>
                </a:lnTo>
                <a:lnTo>
                  <a:pt x="48750" y="241640"/>
                </a:lnTo>
                <a:lnTo>
                  <a:pt x="48113" y="239763"/>
                </a:lnTo>
                <a:lnTo>
                  <a:pt x="48812" y="237434"/>
                </a:lnTo>
                <a:lnTo>
                  <a:pt x="75747" y="151603"/>
                </a:lnTo>
                <a:lnTo>
                  <a:pt x="2626" y="98499"/>
                </a:lnTo>
                <a:lnTo>
                  <a:pt x="633" y="97110"/>
                </a:lnTo>
                <a:lnTo>
                  <a:pt x="0" y="95211"/>
                </a:lnTo>
                <a:lnTo>
                  <a:pt x="1562" y="90470"/>
                </a:lnTo>
                <a:lnTo>
                  <a:pt x="3200" y="89320"/>
                </a:lnTo>
                <a:lnTo>
                  <a:pt x="96173" y="89320"/>
                </a:lnTo>
                <a:lnTo>
                  <a:pt x="123990" y="3560"/>
                </a:lnTo>
                <a:lnTo>
                  <a:pt x="124824" y="1186"/>
                </a:lnTo>
                <a:lnTo>
                  <a:pt x="126499" y="0"/>
                </a:lnTo>
                <a:lnTo>
                  <a:pt x="131531" y="0"/>
                </a:lnTo>
                <a:lnTo>
                  <a:pt x="133206" y="1186"/>
                </a:lnTo>
                <a:lnTo>
                  <a:pt x="134040" y="3560"/>
                </a:lnTo>
                <a:lnTo>
                  <a:pt x="139833" y="21550"/>
                </a:lnTo>
                <a:lnTo>
                  <a:pt x="129216" y="21550"/>
                </a:lnTo>
                <a:lnTo>
                  <a:pt x="104994" y="96024"/>
                </a:lnTo>
                <a:lnTo>
                  <a:pt x="104248" y="98135"/>
                </a:lnTo>
                <a:lnTo>
                  <a:pt x="104190" y="98298"/>
                </a:lnTo>
                <a:lnTo>
                  <a:pt x="102582" y="99437"/>
                </a:lnTo>
                <a:lnTo>
                  <a:pt x="21771" y="99437"/>
                </a:lnTo>
                <a:lnTo>
                  <a:pt x="85195" y="145573"/>
                </a:lnTo>
                <a:lnTo>
                  <a:pt x="87206" y="146997"/>
                </a:lnTo>
                <a:lnTo>
                  <a:pt x="87809" y="148873"/>
                </a:lnTo>
                <a:lnTo>
                  <a:pt x="87004" y="151201"/>
                </a:lnTo>
                <a:lnTo>
                  <a:pt x="62782" y="225876"/>
                </a:lnTo>
                <a:lnTo>
                  <a:pt x="80084" y="225876"/>
                </a:lnTo>
                <a:lnTo>
                  <a:pt x="56551" y="243063"/>
                </a:lnTo>
                <a:lnTo>
                  <a:pt x="54608" y="244536"/>
                </a:lnTo>
                <a:close/>
              </a:path>
              <a:path w="257809" h="245110">
                <a:moveTo>
                  <a:pt x="206390" y="225876"/>
                </a:moveTo>
                <a:lnTo>
                  <a:pt x="195650" y="225876"/>
                </a:lnTo>
                <a:lnTo>
                  <a:pt x="171428" y="151201"/>
                </a:lnTo>
                <a:lnTo>
                  <a:pt x="170623" y="148873"/>
                </a:lnTo>
                <a:lnTo>
                  <a:pt x="171226" y="146997"/>
                </a:lnTo>
                <a:lnTo>
                  <a:pt x="173237" y="145573"/>
                </a:lnTo>
                <a:lnTo>
                  <a:pt x="236661" y="99638"/>
                </a:lnTo>
                <a:lnTo>
                  <a:pt x="155850" y="99638"/>
                </a:lnTo>
                <a:lnTo>
                  <a:pt x="154242" y="98499"/>
                </a:lnTo>
                <a:lnTo>
                  <a:pt x="153437" y="96225"/>
                </a:lnTo>
                <a:lnTo>
                  <a:pt x="129216" y="21550"/>
                </a:lnTo>
                <a:lnTo>
                  <a:pt x="139833" y="21550"/>
                </a:lnTo>
                <a:lnTo>
                  <a:pt x="161656" y="89320"/>
                </a:lnTo>
                <a:lnTo>
                  <a:pt x="254531" y="89320"/>
                </a:lnTo>
                <a:lnTo>
                  <a:pt x="256108" y="90470"/>
                </a:lnTo>
                <a:lnTo>
                  <a:pt x="256958" y="92908"/>
                </a:lnTo>
                <a:lnTo>
                  <a:pt x="257471" y="95037"/>
                </a:lnTo>
                <a:lnTo>
                  <a:pt x="256868" y="96779"/>
                </a:lnTo>
                <a:lnTo>
                  <a:pt x="255148" y="98135"/>
                </a:lnTo>
                <a:lnTo>
                  <a:pt x="182081" y="151201"/>
                </a:lnTo>
                <a:lnTo>
                  <a:pt x="206390" y="225876"/>
                </a:lnTo>
                <a:close/>
              </a:path>
              <a:path w="257809" h="245110">
                <a:moveTo>
                  <a:pt x="80084" y="225876"/>
                </a:moveTo>
                <a:lnTo>
                  <a:pt x="62782" y="225876"/>
                </a:lnTo>
                <a:lnTo>
                  <a:pt x="126301" y="179745"/>
                </a:lnTo>
                <a:lnTo>
                  <a:pt x="128244" y="178221"/>
                </a:lnTo>
                <a:lnTo>
                  <a:pt x="130187" y="178221"/>
                </a:lnTo>
                <a:lnTo>
                  <a:pt x="132130" y="179745"/>
                </a:lnTo>
                <a:lnTo>
                  <a:pt x="146246" y="189996"/>
                </a:lnTo>
                <a:lnTo>
                  <a:pt x="129216" y="189996"/>
                </a:lnTo>
                <a:lnTo>
                  <a:pt x="80084" y="225876"/>
                </a:lnTo>
                <a:close/>
              </a:path>
              <a:path w="257809" h="245110">
                <a:moveTo>
                  <a:pt x="206169" y="244004"/>
                </a:moveTo>
                <a:lnTo>
                  <a:pt x="204226" y="244004"/>
                </a:lnTo>
                <a:lnTo>
                  <a:pt x="202283" y="242661"/>
                </a:lnTo>
                <a:lnTo>
                  <a:pt x="129216" y="189996"/>
                </a:lnTo>
                <a:lnTo>
                  <a:pt x="146246" y="189996"/>
                </a:lnTo>
                <a:lnTo>
                  <a:pt x="195650" y="225876"/>
                </a:lnTo>
                <a:lnTo>
                  <a:pt x="206390" y="225876"/>
                </a:lnTo>
                <a:lnTo>
                  <a:pt x="210022" y="237032"/>
                </a:lnTo>
                <a:lnTo>
                  <a:pt x="210720" y="239361"/>
                </a:lnTo>
                <a:lnTo>
                  <a:pt x="210084" y="241238"/>
                </a:lnTo>
                <a:lnTo>
                  <a:pt x="208112" y="242661"/>
                </a:lnTo>
                <a:lnTo>
                  <a:pt x="206169" y="24400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-12700" y="-61530"/>
            <a:ext cx="12162155" cy="650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100" spc="65" dirty="0">
                <a:solidFill>
                  <a:srgbClr val="000000"/>
                </a:solidFill>
                <a:latin typeface="Arial"/>
                <a:cs typeface="Arial"/>
              </a:rPr>
              <a:t>4.</a:t>
            </a:r>
            <a:r>
              <a:rPr sz="4100" spc="-114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4100" spc="-265" dirty="0">
                <a:solidFill>
                  <a:srgbClr val="000000"/>
                </a:solidFill>
                <a:latin typeface="Arial"/>
                <a:cs typeface="Arial"/>
              </a:rPr>
              <a:t>Introduce</a:t>
            </a:r>
            <a:r>
              <a:rPr sz="4100" spc="-2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4100" spc="-345" dirty="0">
                <a:solidFill>
                  <a:srgbClr val="000000"/>
                </a:solidFill>
                <a:latin typeface="Arial"/>
                <a:cs typeface="Arial"/>
              </a:rPr>
              <a:t>customer</a:t>
            </a:r>
            <a:r>
              <a:rPr sz="4100" spc="45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4100" spc="-145" dirty="0">
                <a:solidFill>
                  <a:srgbClr val="000000"/>
                </a:solidFill>
                <a:latin typeface="Arial"/>
                <a:cs typeface="Arial"/>
              </a:rPr>
              <a:t>loyalty</a:t>
            </a:r>
            <a:r>
              <a:rPr sz="4100" spc="-3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4100" spc="-85" dirty="0">
                <a:solidFill>
                  <a:srgbClr val="000000"/>
                </a:solidFill>
                <a:latin typeface="Arial"/>
                <a:cs typeface="Arial"/>
              </a:rPr>
              <a:t>and</a:t>
            </a:r>
            <a:r>
              <a:rPr sz="4100" spc="-3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4100" spc="-220" dirty="0">
                <a:solidFill>
                  <a:srgbClr val="000000"/>
                </a:solidFill>
                <a:latin typeface="Arial"/>
                <a:cs typeface="Arial"/>
              </a:rPr>
              <a:t>retention</a:t>
            </a:r>
            <a:r>
              <a:rPr sz="4100" spc="-3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4100" spc="-150" dirty="0">
                <a:solidFill>
                  <a:srgbClr val="000000"/>
                </a:solidFill>
                <a:latin typeface="Arial"/>
                <a:cs typeface="Arial"/>
              </a:rPr>
              <a:t>programs:</a:t>
            </a:r>
            <a:endParaRPr sz="410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374" y="881380"/>
            <a:ext cx="95250" cy="9524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374" y="1357630"/>
            <a:ext cx="95250" cy="952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374" y="3453130"/>
            <a:ext cx="95250" cy="952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374" y="5548630"/>
            <a:ext cx="95250" cy="9524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374" y="6501130"/>
            <a:ext cx="95250" cy="9524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374" y="7644130"/>
            <a:ext cx="95250" cy="9524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374" y="8596630"/>
            <a:ext cx="95250" cy="95249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-12700" y="594342"/>
            <a:ext cx="18299430" cy="8216900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marL="594995">
              <a:lnSpc>
                <a:spcPct val="100000"/>
              </a:lnSpc>
              <a:spcBef>
                <a:spcPts val="610"/>
              </a:spcBef>
            </a:pPr>
            <a:r>
              <a:rPr sz="2700" dirty="0">
                <a:latin typeface="Arial"/>
                <a:cs typeface="Arial"/>
              </a:rPr>
              <a:t>Offer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spc="-70" dirty="0">
                <a:latin typeface="Arial"/>
                <a:cs typeface="Arial"/>
              </a:rPr>
              <a:t>discounts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for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spc="-40" dirty="0">
                <a:latin typeface="Arial"/>
                <a:cs typeface="Arial"/>
              </a:rPr>
              <a:t>frequent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spc="-114" dirty="0">
                <a:latin typeface="Arial"/>
                <a:cs typeface="Arial"/>
              </a:rPr>
              <a:t>business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spc="-55" dirty="0">
                <a:latin typeface="Arial"/>
                <a:cs typeface="Arial"/>
              </a:rPr>
              <a:t>travelers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spc="-20" dirty="0">
                <a:latin typeface="Arial"/>
                <a:cs typeface="Arial"/>
              </a:rPr>
              <a:t>encourage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repeat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bookings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build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spc="-95" dirty="0">
                <a:latin typeface="Arial"/>
                <a:cs typeface="Arial"/>
              </a:rPr>
              <a:t>customer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loyalty.</a:t>
            </a:r>
            <a:endParaRPr sz="2700">
              <a:latin typeface="Arial"/>
              <a:cs typeface="Arial"/>
            </a:endParaRPr>
          </a:p>
          <a:p>
            <a:pPr marL="594995" marR="5080">
              <a:lnSpc>
                <a:spcPct val="115700"/>
              </a:lnSpc>
            </a:pPr>
            <a:r>
              <a:rPr sz="2700" spc="-80" dirty="0">
                <a:latin typeface="Arial"/>
                <a:cs typeface="Arial"/>
              </a:rPr>
              <a:t>Implement</a:t>
            </a:r>
            <a:r>
              <a:rPr sz="2700" spc="-120" dirty="0">
                <a:latin typeface="Arial"/>
                <a:cs typeface="Arial"/>
              </a:rPr>
              <a:t> </a:t>
            </a:r>
            <a:r>
              <a:rPr sz="2700" spc="-114" dirty="0">
                <a:latin typeface="Arial"/>
                <a:cs typeface="Arial"/>
              </a:rPr>
              <a:t>Length</a:t>
            </a:r>
            <a:r>
              <a:rPr sz="2700" spc="-7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of</a:t>
            </a:r>
            <a:r>
              <a:rPr sz="2700" spc="-130" dirty="0">
                <a:latin typeface="Arial"/>
                <a:cs typeface="Arial"/>
              </a:rPr>
              <a:t> </a:t>
            </a:r>
            <a:r>
              <a:rPr sz="2700" spc="-50" dirty="0">
                <a:latin typeface="Arial"/>
                <a:cs typeface="Arial"/>
              </a:rPr>
              <a:t>Stay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150" dirty="0">
                <a:latin typeface="Arial"/>
                <a:cs typeface="Arial"/>
              </a:rPr>
              <a:t>(LOS)</a:t>
            </a:r>
            <a:r>
              <a:rPr sz="2700" spc="-40" dirty="0">
                <a:latin typeface="Arial"/>
                <a:cs typeface="Arial"/>
              </a:rPr>
              <a:t> </a:t>
            </a:r>
            <a:r>
              <a:rPr sz="2700" spc="-70" dirty="0">
                <a:latin typeface="Arial"/>
                <a:cs typeface="Arial"/>
              </a:rPr>
              <a:t>discounts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incentivize</a:t>
            </a:r>
            <a:r>
              <a:rPr sz="2700" spc="-90" dirty="0">
                <a:latin typeface="Arial"/>
                <a:cs typeface="Arial"/>
              </a:rPr>
              <a:t> </a:t>
            </a:r>
            <a:r>
              <a:rPr sz="2700" spc="-30" dirty="0">
                <a:latin typeface="Arial"/>
                <a:cs typeface="Arial"/>
              </a:rPr>
              <a:t>extended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70" dirty="0">
                <a:latin typeface="Arial"/>
                <a:cs typeface="Arial"/>
              </a:rPr>
              <a:t>stays,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25" dirty="0">
                <a:latin typeface="Arial"/>
                <a:cs typeface="Arial"/>
              </a:rPr>
              <a:t>thereby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increasing</a:t>
            </a:r>
            <a:r>
              <a:rPr sz="2700" spc="-9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overall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occupancy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60" dirty="0">
                <a:latin typeface="Arial"/>
                <a:cs typeface="Arial"/>
              </a:rPr>
              <a:t>rates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25" dirty="0">
                <a:latin typeface="Arial"/>
                <a:cs typeface="Arial"/>
              </a:rPr>
              <a:t>and </a:t>
            </a:r>
            <a:r>
              <a:rPr sz="2700" spc="-95" dirty="0">
                <a:latin typeface="Arial"/>
                <a:cs typeface="Arial"/>
              </a:rPr>
              <a:t>customer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retention.</a:t>
            </a:r>
            <a:endParaRPr sz="2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sz="2700" spc="25" dirty="0">
                <a:latin typeface="Arial"/>
                <a:cs typeface="Arial"/>
              </a:rPr>
              <a:t>.</a:t>
            </a:r>
            <a:endParaRPr sz="2700">
              <a:latin typeface="Arial"/>
              <a:cs typeface="Arial"/>
            </a:endParaRPr>
          </a:p>
          <a:p>
            <a:pPr marL="568960" indent="-556260">
              <a:lnSpc>
                <a:spcPct val="100000"/>
              </a:lnSpc>
              <a:spcBef>
                <a:spcPts val="535"/>
              </a:spcBef>
              <a:buAutoNum type="arabicPeriod" startAt="5"/>
              <a:tabLst>
                <a:tab pos="568960" algn="l"/>
              </a:tabLst>
            </a:pPr>
            <a:r>
              <a:rPr sz="3800" b="1" spc="-325" dirty="0">
                <a:latin typeface="Arial"/>
                <a:cs typeface="Arial"/>
              </a:rPr>
              <a:t>Enhance</a:t>
            </a:r>
            <a:r>
              <a:rPr sz="3800" b="1" spc="40" dirty="0">
                <a:latin typeface="Arial"/>
                <a:cs typeface="Arial"/>
              </a:rPr>
              <a:t> </a:t>
            </a:r>
            <a:r>
              <a:rPr sz="3800" b="1" spc="-290" dirty="0">
                <a:latin typeface="Arial"/>
                <a:cs typeface="Arial"/>
              </a:rPr>
              <a:t>Service</a:t>
            </a:r>
            <a:r>
              <a:rPr sz="3800" b="1" spc="25" dirty="0">
                <a:latin typeface="Arial"/>
                <a:cs typeface="Arial"/>
              </a:rPr>
              <a:t> </a:t>
            </a:r>
            <a:r>
              <a:rPr sz="3800" b="1" spc="-110" dirty="0">
                <a:latin typeface="Arial"/>
                <a:cs typeface="Arial"/>
              </a:rPr>
              <a:t>Quality</a:t>
            </a:r>
            <a:r>
              <a:rPr sz="3800" b="1" spc="-150" dirty="0">
                <a:latin typeface="Arial"/>
                <a:cs typeface="Arial"/>
              </a:rPr>
              <a:t> </a:t>
            </a:r>
            <a:r>
              <a:rPr sz="3800" b="1" spc="-190" dirty="0">
                <a:latin typeface="Arial"/>
                <a:cs typeface="Arial"/>
              </a:rPr>
              <a:t>to</a:t>
            </a:r>
            <a:r>
              <a:rPr sz="3800" b="1" spc="-75" dirty="0">
                <a:latin typeface="Arial"/>
                <a:cs typeface="Arial"/>
              </a:rPr>
              <a:t> </a:t>
            </a:r>
            <a:r>
              <a:rPr sz="3800" b="1" spc="-400" dirty="0">
                <a:latin typeface="Arial"/>
                <a:cs typeface="Arial"/>
              </a:rPr>
              <a:t>Boost</a:t>
            </a:r>
            <a:r>
              <a:rPr sz="3800" b="1" spc="40" dirty="0">
                <a:latin typeface="Arial"/>
                <a:cs typeface="Arial"/>
              </a:rPr>
              <a:t> </a:t>
            </a:r>
            <a:r>
              <a:rPr sz="3800" b="1" spc="-290" dirty="0">
                <a:latin typeface="Arial"/>
                <a:cs typeface="Arial"/>
              </a:rPr>
              <a:t>Ratings</a:t>
            </a:r>
            <a:r>
              <a:rPr sz="3800" b="1" spc="30" dirty="0">
                <a:latin typeface="Arial"/>
                <a:cs typeface="Arial"/>
              </a:rPr>
              <a:t> </a:t>
            </a:r>
            <a:r>
              <a:rPr sz="3800" b="1" spc="-85" dirty="0">
                <a:latin typeface="Arial"/>
                <a:cs typeface="Arial"/>
              </a:rPr>
              <a:t>and</a:t>
            </a:r>
            <a:r>
              <a:rPr sz="3800" b="1" spc="-45" dirty="0">
                <a:latin typeface="Arial"/>
                <a:cs typeface="Arial"/>
              </a:rPr>
              <a:t> </a:t>
            </a:r>
            <a:r>
              <a:rPr sz="3800" b="1" spc="-215" dirty="0">
                <a:latin typeface="Arial"/>
                <a:cs typeface="Arial"/>
              </a:rPr>
              <a:t>Financial</a:t>
            </a:r>
            <a:r>
              <a:rPr sz="3800" b="1" spc="-20" dirty="0">
                <a:latin typeface="Arial"/>
                <a:cs typeface="Arial"/>
              </a:rPr>
              <a:t> </a:t>
            </a:r>
            <a:r>
              <a:rPr sz="3800" b="1" spc="-120" dirty="0">
                <a:latin typeface="Arial"/>
                <a:cs typeface="Arial"/>
              </a:rPr>
              <a:t>Performance:</a:t>
            </a:r>
            <a:endParaRPr sz="3800">
              <a:latin typeface="Arial"/>
              <a:cs typeface="Arial"/>
            </a:endParaRPr>
          </a:p>
          <a:p>
            <a:pPr marL="594995" marR="355600">
              <a:lnSpc>
                <a:spcPct val="115700"/>
              </a:lnSpc>
              <a:spcBef>
                <a:spcPts val="155"/>
              </a:spcBef>
            </a:pPr>
            <a:r>
              <a:rPr sz="2700" spc="-145" dirty="0">
                <a:latin typeface="Arial"/>
                <a:cs typeface="Arial"/>
              </a:rPr>
              <a:t>Focus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on</a:t>
            </a:r>
            <a:r>
              <a:rPr sz="2700" spc="-5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maintaining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improving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spc="-55" dirty="0">
                <a:latin typeface="Arial"/>
                <a:cs typeface="Arial"/>
              </a:rPr>
              <a:t>service</a:t>
            </a:r>
            <a:r>
              <a:rPr sz="2700" spc="-50" dirty="0">
                <a:latin typeface="Arial"/>
                <a:cs typeface="Arial"/>
              </a:rPr>
              <a:t> </a:t>
            </a:r>
            <a:r>
              <a:rPr sz="2700" spc="-45" dirty="0">
                <a:latin typeface="Arial"/>
                <a:cs typeface="Arial"/>
              </a:rPr>
              <a:t>standards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directly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impact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ratings,</a:t>
            </a:r>
            <a:r>
              <a:rPr sz="2700" spc="-50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occupancy,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spc="-70" dirty="0">
                <a:latin typeface="Arial"/>
                <a:cs typeface="Arial"/>
              </a:rPr>
              <a:t>revenue</a:t>
            </a:r>
            <a:r>
              <a:rPr sz="2700" spc="-4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positively. </a:t>
            </a:r>
            <a:r>
              <a:rPr sz="2700" spc="-55" dirty="0">
                <a:latin typeface="Arial"/>
                <a:cs typeface="Arial"/>
              </a:rPr>
              <a:t>Address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30" dirty="0">
                <a:latin typeface="Arial"/>
                <a:cs typeface="Arial"/>
              </a:rPr>
              <a:t>factors</a:t>
            </a:r>
            <a:r>
              <a:rPr sz="2700" spc="-8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affecting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low</a:t>
            </a:r>
            <a:r>
              <a:rPr sz="2700" spc="-8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ratings,</a:t>
            </a:r>
            <a:r>
              <a:rPr sz="2700" spc="-80" dirty="0">
                <a:latin typeface="Arial"/>
                <a:cs typeface="Arial"/>
              </a:rPr>
              <a:t> </a:t>
            </a:r>
            <a:r>
              <a:rPr sz="2700" spc="-100" dirty="0">
                <a:latin typeface="Arial"/>
                <a:cs typeface="Arial"/>
              </a:rPr>
              <a:t>such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as</a:t>
            </a:r>
            <a:r>
              <a:rPr sz="2700" spc="-80" dirty="0">
                <a:latin typeface="Arial"/>
                <a:cs typeface="Arial"/>
              </a:rPr>
              <a:t> </a:t>
            </a:r>
            <a:r>
              <a:rPr sz="2700" spc="-55" dirty="0">
                <a:latin typeface="Arial"/>
                <a:cs typeface="Arial"/>
              </a:rPr>
              <a:t>service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35" dirty="0">
                <a:latin typeface="Arial"/>
                <a:cs typeface="Arial"/>
              </a:rPr>
              <a:t>discrepancies,</a:t>
            </a:r>
            <a:r>
              <a:rPr sz="2700" spc="-8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-80" dirty="0">
                <a:latin typeface="Arial"/>
                <a:cs typeface="Arial"/>
              </a:rPr>
              <a:t> </a:t>
            </a:r>
            <a:r>
              <a:rPr sz="2700" spc="-40" dirty="0">
                <a:latin typeface="Arial"/>
                <a:cs typeface="Arial"/>
              </a:rPr>
              <a:t>enhance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80" dirty="0">
                <a:latin typeface="Arial"/>
                <a:cs typeface="Arial"/>
              </a:rPr>
              <a:t>guest </a:t>
            </a:r>
            <a:r>
              <a:rPr sz="2700" spc="-10" dirty="0">
                <a:latin typeface="Arial"/>
                <a:cs typeface="Arial"/>
              </a:rPr>
              <a:t>satisfaction.</a:t>
            </a:r>
            <a:endParaRPr sz="27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180"/>
              </a:spcBef>
            </a:pPr>
            <a:endParaRPr sz="2700">
              <a:latin typeface="Arial"/>
              <a:cs typeface="Arial"/>
            </a:endParaRPr>
          </a:p>
          <a:p>
            <a:pPr marL="568960" indent="-556260">
              <a:lnSpc>
                <a:spcPct val="100000"/>
              </a:lnSpc>
              <a:buAutoNum type="arabicPeriod" startAt="6"/>
              <a:tabLst>
                <a:tab pos="568960" algn="l"/>
              </a:tabLst>
            </a:pPr>
            <a:r>
              <a:rPr sz="3800" b="1" spc="-140" dirty="0">
                <a:latin typeface="Arial"/>
                <a:cs typeface="Arial"/>
              </a:rPr>
              <a:t>Optimize</a:t>
            </a:r>
            <a:r>
              <a:rPr sz="3800" b="1" spc="-80" dirty="0">
                <a:latin typeface="Arial"/>
                <a:cs typeface="Arial"/>
              </a:rPr>
              <a:t> </a:t>
            </a:r>
            <a:r>
              <a:rPr sz="3800" b="1" spc="-375" dirty="0">
                <a:latin typeface="Arial"/>
                <a:cs typeface="Arial"/>
              </a:rPr>
              <a:t>Room</a:t>
            </a:r>
            <a:r>
              <a:rPr sz="3800" b="1" spc="40" dirty="0">
                <a:latin typeface="Arial"/>
                <a:cs typeface="Arial"/>
              </a:rPr>
              <a:t> </a:t>
            </a:r>
            <a:r>
              <a:rPr sz="3800" b="1" spc="-355" dirty="0">
                <a:latin typeface="Arial"/>
                <a:cs typeface="Arial"/>
              </a:rPr>
              <a:t>Class</a:t>
            </a:r>
            <a:r>
              <a:rPr sz="3800" b="1" spc="40" dirty="0">
                <a:latin typeface="Arial"/>
                <a:cs typeface="Arial"/>
              </a:rPr>
              <a:t> </a:t>
            </a:r>
            <a:r>
              <a:rPr sz="3800" b="1" spc="-145" dirty="0">
                <a:latin typeface="Arial"/>
                <a:cs typeface="Arial"/>
              </a:rPr>
              <a:t>Performance:</a:t>
            </a:r>
            <a:endParaRPr sz="3800">
              <a:latin typeface="Arial"/>
              <a:cs typeface="Arial"/>
            </a:endParaRPr>
          </a:p>
          <a:p>
            <a:pPr marL="594995" marR="144780">
              <a:lnSpc>
                <a:spcPct val="115700"/>
              </a:lnSpc>
              <a:spcBef>
                <a:spcPts val="160"/>
              </a:spcBef>
            </a:pPr>
            <a:r>
              <a:rPr sz="2700" spc="-60" dirty="0">
                <a:latin typeface="Arial"/>
                <a:cs typeface="Arial"/>
              </a:rPr>
              <a:t>Investigate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20" dirty="0">
                <a:latin typeface="Arial"/>
                <a:cs typeface="Arial"/>
              </a:rPr>
              <a:t>the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40" dirty="0">
                <a:latin typeface="Arial"/>
                <a:cs typeface="Arial"/>
              </a:rPr>
              <a:t>underperformance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of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"standard"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"presidential"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55" dirty="0">
                <a:latin typeface="Arial"/>
                <a:cs typeface="Arial"/>
              </a:rPr>
              <a:t>rooms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50" dirty="0">
                <a:latin typeface="Arial"/>
                <a:cs typeface="Arial"/>
              </a:rPr>
              <a:t>understand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20" dirty="0">
                <a:latin typeface="Arial"/>
                <a:cs typeface="Arial"/>
              </a:rPr>
              <a:t>the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90" dirty="0">
                <a:latin typeface="Arial"/>
                <a:cs typeface="Arial"/>
              </a:rPr>
              <a:t>causes,</a:t>
            </a:r>
            <a:r>
              <a:rPr sz="2700" spc="-25" dirty="0">
                <a:latin typeface="Arial"/>
                <a:cs typeface="Arial"/>
              </a:rPr>
              <a:t> whether </a:t>
            </a:r>
            <a:r>
              <a:rPr sz="2700" dirty="0">
                <a:latin typeface="Arial"/>
                <a:cs typeface="Arial"/>
              </a:rPr>
              <a:t>related</a:t>
            </a:r>
            <a:r>
              <a:rPr sz="2700" spc="-25" dirty="0">
                <a:latin typeface="Arial"/>
                <a:cs typeface="Arial"/>
              </a:rPr>
              <a:t> to </a:t>
            </a:r>
            <a:r>
              <a:rPr sz="2700" dirty="0">
                <a:latin typeface="Arial"/>
                <a:cs typeface="Arial"/>
              </a:rPr>
              <a:t>pricing,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spc="-40" dirty="0">
                <a:latin typeface="Arial"/>
                <a:cs typeface="Arial"/>
              </a:rPr>
              <a:t>amenities,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or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spc="-40" dirty="0">
                <a:latin typeface="Arial"/>
                <a:cs typeface="Arial"/>
              </a:rPr>
              <a:t>market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positioning.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spc="-80" dirty="0">
                <a:latin typeface="Arial"/>
                <a:cs typeface="Arial"/>
              </a:rPr>
              <a:t>Implement</a:t>
            </a:r>
            <a:r>
              <a:rPr sz="2700" spc="-1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targeted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spc="-65" dirty="0">
                <a:latin typeface="Arial"/>
                <a:cs typeface="Arial"/>
              </a:rPr>
              <a:t>strategies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-20" dirty="0">
                <a:latin typeface="Arial"/>
                <a:cs typeface="Arial"/>
              </a:rPr>
              <a:t> boost </a:t>
            </a:r>
            <a:r>
              <a:rPr sz="2700" dirty="0">
                <a:latin typeface="Arial"/>
                <a:cs typeface="Arial"/>
              </a:rPr>
              <a:t>their</a:t>
            </a:r>
            <a:r>
              <a:rPr sz="2700" spc="-1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appeal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spc="-70" dirty="0">
                <a:latin typeface="Arial"/>
                <a:cs typeface="Arial"/>
              </a:rPr>
              <a:t>revenue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generation.</a:t>
            </a:r>
            <a:endParaRPr sz="27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175"/>
              </a:spcBef>
            </a:pPr>
            <a:endParaRPr sz="2700">
              <a:latin typeface="Arial"/>
              <a:cs typeface="Arial"/>
            </a:endParaRPr>
          </a:p>
          <a:p>
            <a:pPr marL="568960" indent="-556260">
              <a:lnSpc>
                <a:spcPct val="100000"/>
              </a:lnSpc>
              <a:spcBef>
                <a:spcPts val="5"/>
              </a:spcBef>
              <a:buAutoNum type="arabicPeriod" startAt="7"/>
              <a:tabLst>
                <a:tab pos="568960" algn="l"/>
              </a:tabLst>
            </a:pPr>
            <a:r>
              <a:rPr sz="3800" b="1" spc="-340" dirty="0">
                <a:latin typeface="Arial"/>
                <a:cs typeface="Arial"/>
              </a:rPr>
              <a:t>Revise</a:t>
            </a:r>
            <a:r>
              <a:rPr sz="3800" b="1" spc="40" dirty="0">
                <a:latin typeface="Arial"/>
                <a:cs typeface="Arial"/>
              </a:rPr>
              <a:t> </a:t>
            </a:r>
            <a:r>
              <a:rPr sz="3800" b="1" spc="-275" dirty="0">
                <a:latin typeface="Arial"/>
                <a:cs typeface="Arial"/>
              </a:rPr>
              <a:t>Booking</a:t>
            </a:r>
            <a:r>
              <a:rPr sz="3800" b="1" spc="10" dirty="0">
                <a:latin typeface="Arial"/>
                <a:cs typeface="Arial"/>
              </a:rPr>
              <a:t> </a:t>
            </a:r>
            <a:r>
              <a:rPr sz="3800" b="1" spc="-204" dirty="0">
                <a:latin typeface="Arial"/>
                <a:cs typeface="Arial"/>
              </a:rPr>
              <a:t>Platform</a:t>
            </a:r>
            <a:r>
              <a:rPr sz="3800" b="1" spc="25" dirty="0">
                <a:latin typeface="Arial"/>
                <a:cs typeface="Arial"/>
              </a:rPr>
              <a:t> </a:t>
            </a:r>
            <a:r>
              <a:rPr sz="3800" b="1" spc="-75" dirty="0">
                <a:latin typeface="Arial"/>
                <a:cs typeface="Arial"/>
              </a:rPr>
              <a:t>Strategy:</a:t>
            </a:r>
            <a:endParaRPr sz="3800">
              <a:latin typeface="Arial"/>
              <a:cs typeface="Arial"/>
            </a:endParaRPr>
          </a:p>
          <a:p>
            <a:pPr marL="594995" marR="208279">
              <a:lnSpc>
                <a:spcPct val="115700"/>
              </a:lnSpc>
              <a:spcBef>
                <a:spcPts val="155"/>
              </a:spcBef>
            </a:pPr>
            <a:r>
              <a:rPr sz="2700" dirty="0">
                <a:latin typeface="Arial"/>
                <a:cs typeface="Arial"/>
              </a:rPr>
              <a:t>Optimize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30" dirty="0">
                <a:latin typeface="Arial"/>
                <a:cs typeface="Arial"/>
              </a:rPr>
              <a:t>performance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75" dirty="0">
                <a:latin typeface="Arial"/>
                <a:cs typeface="Arial"/>
              </a:rPr>
              <a:t>across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different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booking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65" dirty="0">
                <a:latin typeface="Arial"/>
                <a:cs typeface="Arial"/>
              </a:rPr>
              <a:t>channels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by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40" dirty="0">
                <a:latin typeface="Arial"/>
                <a:cs typeface="Arial"/>
              </a:rPr>
              <a:t>ensuring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updated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85" dirty="0">
                <a:latin typeface="Arial"/>
                <a:cs typeface="Arial"/>
              </a:rPr>
              <a:t>consistent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information,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competitive </a:t>
            </a:r>
            <a:r>
              <a:rPr sz="2700" dirty="0">
                <a:latin typeface="Arial"/>
                <a:cs typeface="Arial"/>
              </a:rPr>
              <a:t>pricing,</a:t>
            </a:r>
            <a:r>
              <a:rPr sz="2700" spc="4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40" dirty="0">
                <a:latin typeface="Arial"/>
                <a:cs typeface="Arial"/>
              </a:rPr>
              <a:t> </a:t>
            </a:r>
            <a:r>
              <a:rPr sz="2700" spc="-40" dirty="0">
                <a:latin typeface="Arial"/>
                <a:cs typeface="Arial"/>
              </a:rPr>
              <a:t>effective</a:t>
            </a:r>
            <a:r>
              <a:rPr sz="2700" spc="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promotional</a:t>
            </a:r>
            <a:r>
              <a:rPr sz="2700" spc="40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strategies.</a:t>
            </a:r>
            <a:endParaRPr sz="2700">
              <a:latin typeface="Arial"/>
              <a:cs typeface="Arial"/>
            </a:endParaRPr>
          </a:p>
          <a:p>
            <a:pPr marL="594995">
              <a:lnSpc>
                <a:spcPct val="100000"/>
              </a:lnSpc>
              <a:spcBef>
                <a:spcPts val="509"/>
              </a:spcBef>
            </a:pPr>
            <a:r>
              <a:rPr sz="2700" spc="-85" dirty="0">
                <a:latin typeface="Arial"/>
                <a:cs typeface="Arial"/>
              </a:rPr>
              <a:t>Enhance</a:t>
            </a:r>
            <a:r>
              <a:rPr sz="2700" spc="-4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direct</a:t>
            </a:r>
            <a:r>
              <a:rPr sz="2700" spc="-4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online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booking</a:t>
            </a:r>
            <a:r>
              <a:rPr sz="2700" spc="-4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capabilities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-40" dirty="0">
                <a:latin typeface="Arial"/>
                <a:cs typeface="Arial"/>
              </a:rPr>
              <a:t> </a:t>
            </a:r>
            <a:r>
              <a:rPr sz="2700" spc="-25" dirty="0">
                <a:latin typeface="Arial"/>
                <a:cs typeface="Arial"/>
              </a:rPr>
              <a:t>reduce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reliance</a:t>
            </a:r>
            <a:r>
              <a:rPr sz="2700" spc="-4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on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spc="-75" dirty="0">
                <a:latin typeface="Arial"/>
                <a:cs typeface="Arial"/>
              </a:rPr>
              <a:t>third-</a:t>
            </a:r>
            <a:r>
              <a:rPr sz="2700" dirty="0">
                <a:latin typeface="Arial"/>
                <a:cs typeface="Arial"/>
              </a:rPr>
              <a:t>party</a:t>
            </a:r>
            <a:r>
              <a:rPr sz="2700" spc="-40" dirty="0">
                <a:latin typeface="Arial"/>
                <a:cs typeface="Arial"/>
              </a:rPr>
              <a:t> </a:t>
            </a:r>
            <a:r>
              <a:rPr sz="2700" spc="-35" dirty="0">
                <a:latin typeface="Arial"/>
                <a:cs typeface="Arial"/>
              </a:rPr>
              <a:t>platforms</a:t>
            </a:r>
            <a:r>
              <a:rPr sz="2700" spc="-4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-35" dirty="0">
                <a:latin typeface="Arial"/>
                <a:cs typeface="Arial"/>
              </a:rPr>
              <a:t> </a:t>
            </a:r>
            <a:r>
              <a:rPr sz="2700" spc="-40" dirty="0">
                <a:latin typeface="Arial"/>
                <a:cs typeface="Arial"/>
              </a:rPr>
              <a:t>increase </a:t>
            </a:r>
            <a:r>
              <a:rPr sz="2700" spc="-10" dirty="0">
                <a:latin typeface="Arial"/>
                <a:cs typeface="Arial"/>
              </a:rPr>
              <a:t>profitability.</a:t>
            </a:r>
            <a:endParaRPr sz="2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61046" y="0"/>
            <a:ext cx="12527280" cy="10287000"/>
          </a:xfrm>
          <a:custGeom>
            <a:avLst/>
            <a:gdLst/>
            <a:ahLst/>
            <a:cxnLst/>
            <a:rect l="l" t="t" r="r" b="b"/>
            <a:pathLst>
              <a:path w="12527280" h="10287000">
                <a:moveTo>
                  <a:pt x="0" y="10286999"/>
                </a:moveTo>
                <a:lnTo>
                  <a:pt x="12526952" y="10286999"/>
                </a:lnTo>
                <a:lnTo>
                  <a:pt x="12526952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ECE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0015509" y="2119911"/>
            <a:ext cx="5494020" cy="4895215"/>
          </a:xfrm>
          <a:prstGeom prst="rect">
            <a:avLst/>
          </a:prstGeom>
        </p:spPr>
        <p:txBody>
          <a:bodyPr vert="horz" wrap="square" lIns="0" tIns="283210" rIns="0" bIns="0" rtlCol="0">
            <a:spAutoFit/>
          </a:bodyPr>
          <a:lstStyle/>
          <a:p>
            <a:pPr marL="12700" marR="5080">
              <a:lnSpc>
                <a:spcPts val="16560"/>
              </a:lnSpc>
              <a:spcBef>
                <a:spcPts val="2230"/>
              </a:spcBef>
            </a:pPr>
            <a:r>
              <a:rPr sz="15350" b="1" spc="-110" dirty="0">
                <a:solidFill>
                  <a:srgbClr val="8C6F21"/>
                </a:solidFill>
                <a:latin typeface="Times New Roman"/>
                <a:cs typeface="Times New Roman"/>
              </a:rPr>
              <a:t>Thank </a:t>
            </a:r>
            <a:r>
              <a:rPr sz="15350" b="1" spc="-25" dirty="0">
                <a:solidFill>
                  <a:srgbClr val="8C6F21"/>
                </a:solidFill>
                <a:latin typeface="Times New Roman"/>
                <a:cs typeface="Times New Roman"/>
              </a:rPr>
              <a:t>You</a:t>
            </a:r>
            <a:endParaRPr sz="153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  <a:tabLst>
                <a:tab pos="1048385" algn="l"/>
                <a:tab pos="2413000" algn="l"/>
              </a:tabLst>
            </a:pPr>
            <a:r>
              <a:rPr sz="2550" spc="-85" dirty="0">
                <a:latin typeface="Lucida Sans Unicode"/>
                <a:cs typeface="Lucida Sans Unicode"/>
              </a:rPr>
              <a:t>F</a:t>
            </a:r>
            <a:r>
              <a:rPr sz="2550" spc="-140" dirty="0">
                <a:latin typeface="Lucida Sans Unicode"/>
                <a:cs typeface="Lucida Sans Unicode"/>
              </a:rPr>
              <a:t> </a:t>
            </a:r>
            <a:r>
              <a:rPr sz="2550" dirty="0">
                <a:latin typeface="Lucida Sans Unicode"/>
                <a:cs typeface="Lucida Sans Unicode"/>
              </a:rPr>
              <a:t>O</a:t>
            </a:r>
            <a:r>
              <a:rPr sz="2550" spc="-140" dirty="0">
                <a:latin typeface="Lucida Sans Unicode"/>
                <a:cs typeface="Lucida Sans Unicode"/>
              </a:rPr>
              <a:t> </a:t>
            </a:r>
            <a:r>
              <a:rPr sz="2550" spc="-50" dirty="0">
                <a:latin typeface="Lucida Sans Unicode"/>
                <a:cs typeface="Lucida Sans Unicode"/>
              </a:rPr>
              <a:t>R</a:t>
            </a:r>
            <a:r>
              <a:rPr sz="2550" dirty="0">
                <a:latin typeface="Lucida Sans Unicode"/>
                <a:cs typeface="Lucida Sans Unicode"/>
              </a:rPr>
              <a:t>	</a:t>
            </a:r>
            <a:r>
              <a:rPr sz="2550" spc="-120" dirty="0">
                <a:latin typeface="Lucida Sans Unicode"/>
                <a:cs typeface="Lucida Sans Unicode"/>
              </a:rPr>
              <a:t>Y</a:t>
            </a:r>
            <a:r>
              <a:rPr sz="2550" spc="-150" dirty="0">
                <a:latin typeface="Lucida Sans Unicode"/>
                <a:cs typeface="Lucida Sans Unicode"/>
              </a:rPr>
              <a:t> </a:t>
            </a:r>
            <a:r>
              <a:rPr sz="2550" dirty="0">
                <a:latin typeface="Lucida Sans Unicode"/>
                <a:cs typeface="Lucida Sans Unicode"/>
              </a:rPr>
              <a:t>O</a:t>
            </a:r>
            <a:r>
              <a:rPr sz="2550" spc="-170" dirty="0">
                <a:latin typeface="Lucida Sans Unicode"/>
                <a:cs typeface="Lucida Sans Unicode"/>
              </a:rPr>
              <a:t> </a:t>
            </a:r>
            <a:r>
              <a:rPr sz="2550" dirty="0">
                <a:latin typeface="Lucida Sans Unicode"/>
                <a:cs typeface="Lucida Sans Unicode"/>
              </a:rPr>
              <a:t>U</a:t>
            </a:r>
            <a:r>
              <a:rPr sz="2550" spc="-155" dirty="0">
                <a:latin typeface="Lucida Sans Unicode"/>
                <a:cs typeface="Lucida Sans Unicode"/>
              </a:rPr>
              <a:t> </a:t>
            </a:r>
            <a:r>
              <a:rPr sz="2550" spc="-50" dirty="0">
                <a:latin typeface="Lucida Sans Unicode"/>
                <a:cs typeface="Lucida Sans Unicode"/>
              </a:rPr>
              <a:t>R</a:t>
            </a:r>
            <a:r>
              <a:rPr sz="2550" dirty="0">
                <a:latin typeface="Lucida Sans Unicode"/>
                <a:cs typeface="Lucida Sans Unicode"/>
              </a:rPr>
              <a:t>	A</a:t>
            </a:r>
            <a:r>
              <a:rPr sz="2550" spc="-150" dirty="0">
                <a:latin typeface="Lucida Sans Unicode"/>
                <a:cs typeface="Lucida Sans Unicode"/>
              </a:rPr>
              <a:t> </a:t>
            </a:r>
            <a:r>
              <a:rPr sz="2550" spc="-250" dirty="0">
                <a:latin typeface="Lucida Sans Unicode"/>
                <a:cs typeface="Lucida Sans Unicode"/>
              </a:rPr>
              <a:t>T</a:t>
            </a:r>
            <a:r>
              <a:rPr sz="2550" spc="-150" dirty="0">
                <a:latin typeface="Lucida Sans Unicode"/>
                <a:cs typeface="Lucida Sans Unicode"/>
              </a:rPr>
              <a:t> </a:t>
            </a:r>
            <a:r>
              <a:rPr sz="2550" spc="-250" dirty="0">
                <a:latin typeface="Lucida Sans Unicode"/>
                <a:cs typeface="Lucida Sans Unicode"/>
              </a:rPr>
              <a:t>T</a:t>
            </a:r>
            <a:r>
              <a:rPr sz="2550" spc="-150" dirty="0">
                <a:latin typeface="Lucida Sans Unicode"/>
                <a:cs typeface="Lucida Sans Unicode"/>
              </a:rPr>
              <a:t> </a:t>
            </a:r>
            <a:r>
              <a:rPr sz="2550" spc="-90" dirty="0">
                <a:latin typeface="Lucida Sans Unicode"/>
                <a:cs typeface="Lucida Sans Unicode"/>
              </a:rPr>
              <a:t>E</a:t>
            </a:r>
            <a:r>
              <a:rPr sz="2550" spc="-150" dirty="0">
                <a:latin typeface="Lucida Sans Unicode"/>
                <a:cs typeface="Lucida Sans Unicode"/>
              </a:rPr>
              <a:t> </a:t>
            </a:r>
            <a:r>
              <a:rPr sz="2550" spc="-120" dirty="0">
                <a:latin typeface="Lucida Sans Unicode"/>
                <a:cs typeface="Lucida Sans Unicode"/>
              </a:rPr>
              <a:t>N</a:t>
            </a:r>
            <a:r>
              <a:rPr sz="2550" spc="-150" dirty="0">
                <a:latin typeface="Lucida Sans Unicode"/>
                <a:cs typeface="Lucida Sans Unicode"/>
              </a:rPr>
              <a:t> </a:t>
            </a:r>
            <a:r>
              <a:rPr sz="2550" spc="-250" dirty="0">
                <a:latin typeface="Lucida Sans Unicode"/>
                <a:cs typeface="Lucida Sans Unicode"/>
              </a:rPr>
              <a:t>T</a:t>
            </a:r>
            <a:r>
              <a:rPr sz="2550" spc="-145" dirty="0">
                <a:latin typeface="Lucida Sans Unicode"/>
                <a:cs typeface="Lucida Sans Unicode"/>
              </a:rPr>
              <a:t> </a:t>
            </a:r>
            <a:r>
              <a:rPr sz="2550" spc="-120" dirty="0">
                <a:latin typeface="Lucida Sans Unicode"/>
                <a:cs typeface="Lucida Sans Unicode"/>
              </a:rPr>
              <a:t>I</a:t>
            </a:r>
            <a:r>
              <a:rPr sz="2550" spc="-145" dirty="0">
                <a:latin typeface="Lucida Sans Unicode"/>
                <a:cs typeface="Lucida Sans Unicode"/>
              </a:rPr>
              <a:t> </a:t>
            </a:r>
            <a:r>
              <a:rPr sz="2550" dirty="0">
                <a:latin typeface="Lucida Sans Unicode"/>
                <a:cs typeface="Lucida Sans Unicode"/>
              </a:rPr>
              <a:t>O</a:t>
            </a:r>
            <a:r>
              <a:rPr sz="2550" spc="-150" dirty="0">
                <a:latin typeface="Lucida Sans Unicode"/>
                <a:cs typeface="Lucida Sans Unicode"/>
              </a:rPr>
              <a:t> </a:t>
            </a:r>
            <a:r>
              <a:rPr sz="2550" spc="-50" dirty="0">
                <a:latin typeface="Lucida Sans Unicode"/>
                <a:cs typeface="Lucida Sans Unicode"/>
              </a:rPr>
              <a:t>N</a:t>
            </a:r>
            <a:endParaRPr sz="2550">
              <a:latin typeface="Lucida Sans Unicode"/>
              <a:cs typeface="Lucida Sans Unicod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7647940" cy="10287000"/>
            <a:chOff x="0" y="0"/>
            <a:chExt cx="7647940" cy="1028700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5761355" cy="10287000"/>
            </a:xfrm>
            <a:custGeom>
              <a:avLst/>
              <a:gdLst/>
              <a:ahLst/>
              <a:cxnLst/>
              <a:rect l="l" t="t" r="r" b="b"/>
              <a:pathLst>
                <a:path w="5761355" h="10287000">
                  <a:moveTo>
                    <a:pt x="5761046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5761046" y="0"/>
                  </a:lnTo>
                  <a:lnTo>
                    <a:pt x="5761046" y="102869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47489" y="2335696"/>
              <a:ext cx="5316657" cy="5607412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4706263" y="7685267"/>
              <a:ext cx="2941320" cy="532130"/>
            </a:xfrm>
            <a:custGeom>
              <a:avLst/>
              <a:gdLst/>
              <a:ahLst/>
              <a:cxnLst/>
              <a:rect l="l" t="t" r="r" b="b"/>
              <a:pathLst>
                <a:path w="2941320" h="532129">
                  <a:moveTo>
                    <a:pt x="0" y="532129"/>
                  </a:moveTo>
                  <a:lnTo>
                    <a:pt x="0" y="0"/>
                  </a:lnTo>
                  <a:lnTo>
                    <a:pt x="2941262" y="0"/>
                  </a:lnTo>
                  <a:lnTo>
                    <a:pt x="2941262" y="532129"/>
                  </a:lnTo>
                  <a:lnTo>
                    <a:pt x="0" y="532129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2246828" y="937478"/>
            <a:ext cx="78295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heavy" spc="35" dirty="0">
                <a:uFill>
                  <a:solidFill>
                    <a:srgbClr val="000000"/>
                  </a:solidFill>
                </a:uFill>
                <a:latin typeface="Lucida Sans Unicode"/>
                <a:cs typeface="Lucida Sans Unicode"/>
                <a:hlinkClick r:id="rId3" action="ppaction://hlinksldjump"/>
              </a:rPr>
              <a:t>Home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816449" y="853625"/>
            <a:ext cx="1538605" cy="539115"/>
          </a:xfrm>
          <a:prstGeom prst="rect">
            <a:avLst/>
          </a:prstGeom>
          <a:solidFill>
            <a:srgbClr val="8C6F21"/>
          </a:solidFill>
        </p:spPr>
        <p:txBody>
          <a:bodyPr vert="horz" wrap="square" lIns="0" tIns="95885" rIns="0" bIns="0" rtlCol="0">
            <a:spAutoFit/>
          </a:bodyPr>
          <a:lstStyle/>
          <a:p>
            <a:pPr marL="388620">
              <a:lnSpc>
                <a:spcPct val="100000"/>
              </a:lnSpc>
              <a:spcBef>
                <a:spcPts val="755"/>
              </a:spcBef>
            </a:pPr>
            <a:r>
              <a:rPr sz="20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  <a:hlinkClick r:id="rId4" action="ppaction://hlinksldjump"/>
              </a:rPr>
              <a:t>About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214777" y="937478"/>
            <a:ext cx="10572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heavy" spc="70" dirty="0">
                <a:uFill>
                  <a:solidFill>
                    <a:srgbClr val="000000"/>
                  </a:solidFill>
                </a:uFill>
                <a:latin typeface="Lucida Sans Unicode"/>
                <a:cs typeface="Lucida Sans Unicode"/>
                <a:hlinkClick r:id="" action="ppaction://noaction"/>
              </a:rPr>
              <a:t>Contact</a:t>
            </a:r>
            <a:endParaRPr sz="20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85627" y="1209299"/>
            <a:ext cx="5628091" cy="1039242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860154" y="1328409"/>
            <a:ext cx="2774315" cy="3943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400" b="1" spc="110" dirty="0">
                <a:solidFill>
                  <a:srgbClr val="4B2900"/>
                </a:solidFill>
                <a:latin typeface="Times New Roman"/>
                <a:cs typeface="Times New Roman"/>
              </a:rPr>
              <a:t>Company</a:t>
            </a:r>
            <a:r>
              <a:rPr sz="2400" b="1" spc="-114" dirty="0">
                <a:solidFill>
                  <a:srgbClr val="4B2900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4B2900"/>
                </a:solidFill>
                <a:latin typeface="Times New Roman"/>
                <a:cs typeface="Times New Roman"/>
              </a:rPr>
              <a:t>Overview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27765" rIns="0" bIns="0" rtlCol="0">
            <a:spAutoFit/>
          </a:bodyPr>
          <a:lstStyle/>
          <a:p>
            <a:pPr marL="9975850">
              <a:lnSpc>
                <a:spcPct val="100000"/>
              </a:lnSpc>
              <a:spcBef>
                <a:spcPts val="100"/>
              </a:spcBef>
            </a:pPr>
            <a:r>
              <a:rPr sz="5000" dirty="0"/>
              <a:t>Table</a:t>
            </a:r>
            <a:r>
              <a:rPr sz="5000" spc="-225" dirty="0"/>
              <a:t> </a:t>
            </a:r>
            <a:r>
              <a:rPr sz="5000" spc="210" dirty="0"/>
              <a:t>of</a:t>
            </a:r>
            <a:r>
              <a:rPr sz="5000" spc="-225" dirty="0"/>
              <a:t> </a:t>
            </a:r>
            <a:r>
              <a:rPr sz="5000" spc="225" dirty="0"/>
              <a:t>Contents</a:t>
            </a:r>
            <a:endParaRPr sz="5000"/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7343137" cy="102869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634042" y="2282040"/>
            <a:ext cx="9653957" cy="2031797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4928654" y="2401151"/>
            <a:ext cx="2740025" cy="3943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400" b="1" spc="80" dirty="0">
                <a:solidFill>
                  <a:srgbClr val="4B2900"/>
                </a:solidFill>
                <a:latin typeface="Times New Roman"/>
                <a:cs typeface="Times New Roman"/>
              </a:rPr>
              <a:t>Problem</a:t>
            </a:r>
            <a:r>
              <a:rPr sz="2400" b="1" spc="-100" dirty="0">
                <a:solidFill>
                  <a:srgbClr val="4B2900"/>
                </a:solidFill>
                <a:latin typeface="Times New Roman"/>
                <a:cs typeface="Times New Roman"/>
              </a:rPr>
              <a:t> </a:t>
            </a:r>
            <a:r>
              <a:rPr sz="2400" b="1" spc="90" dirty="0">
                <a:solidFill>
                  <a:srgbClr val="4B2900"/>
                </a:solidFill>
                <a:latin typeface="Times New Roman"/>
                <a:cs typeface="Times New Roman"/>
              </a:rPr>
              <a:t>Statement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734629" y="1155164"/>
            <a:ext cx="696595" cy="8083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100" b="1" spc="-385" dirty="0">
                <a:solidFill>
                  <a:srgbClr val="FFFFFF"/>
                </a:solidFill>
                <a:latin typeface="Trebuchet MS"/>
                <a:cs typeface="Trebuchet MS"/>
              </a:rPr>
              <a:t>01</a:t>
            </a:r>
            <a:endParaRPr sz="51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116984" y="2227302"/>
            <a:ext cx="2537460" cy="15608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480820" algn="ctr">
              <a:lnSpc>
                <a:spcPct val="100000"/>
              </a:lnSpc>
              <a:spcBef>
                <a:spcPts val="135"/>
              </a:spcBef>
            </a:pPr>
            <a:r>
              <a:rPr sz="4900" b="1" spc="100" dirty="0">
                <a:solidFill>
                  <a:srgbClr val="FFFFFF"/>
                </a:solidFill>
                <a:latin typeface="Trebuchet MS"/>
                <a:cs typeface="Trebuchet MS"/>
              </a:rPr>
              <a:t>02</a:t>
            </a:r>
            <a:endParaRPr sz="49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285"/>
              </a:spcBef>
            </a:pPr>
            <a:r>
              <a:rPr sz="2400" b="1" spc="120" dirty="0">
                <a:solidFill>
                  <a:srgbClr val="4B2900"/>
                </a:solidFill>
                <a:latin typeface="Times New Roman"/>
                <a:cs typeface="Times New Roman"/>
              </a:rPr>
              <a:t>Process</a:t>
            </a:r>
            <a:r>
              <a:rPr sz="2400" b="1" spc="-120" dirty="0">
                <a:solidFill>
                  <a:srgbClr val="4B2900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4B2900"/>
                </a:solidFill>
                <a:latin typeface="Times New Roman"/>
                <a:cs typeface="Times New Roman"/>
              </a:rPr>
              <a:t>Workflow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634120" y="4392615"/>
            <a:ext cx="9571030" cy="2072512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15410200" y="4511724"/>
            <a:ext cx="1671320" cy="3943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400" b="1" spc="-40" dirty="0">
                <a:solidFill>
                  <a:srgbClr val="4B2900"/>
                </a:solidFill>
                <a:latin typeface="Times New Roman"/>
                <a:cs typeface="Times New Roman"/>
              </a:rPr>
              <a:t>Key</a:t>
            </a:r>
            <a:r>
              <a:rPr sz="2400" b="1" spc="-95" dirty="0">
                <a:solidFill>
                  <a:srgbClr val="4B2900"/>
                </a:solidFill>
                <a:latin typeface="Times New Roman"/>
                <a:cs typeface="Times New Roman"/>
              </a:rPr>
              <a:t> </a:t>
            </a:r>
            <a:r>
              <a:rPr sz="2400" b="1" spc="95" dirty="0">
                <a:solidFill>
                  <a:srgbClr val="4B2900"/>
                </a:solidFill>
                <a:latin typeface="Times New Roman"/>
                <a:cs typeface="Times New Roman"/>
              </a:rPr>
              <a:t>metrics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744979" y="4337877"/>
            <a:ext cx="1810385" cy="16014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963930">
              <a:lnSpc>
                <a:spcPct val="100000"/>
              </a:lnSpc>
              <a:spcBef>
                <a:spcPts val="135"/>
              </a:spcBef>
            </a:pPr>
            <a:r>
              <a:rPr sz="4900" b="1" spc="360" dirty="0">
                <a:solidFill>
                  <a:srgbClr val="FFFFFF"/>
                </a:solidFill>
                <a:latin typeface="Trebuchet MS"/>
                <a:cs typeface="Trebuchet MS"/>
              </a:rPr>
              <a:t>04</a:t>
            </a:r>
            <a:endParaRPr sz="49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609"/>
              </a:spcBef>
            </a:pPr>
            <a:r>
              <a:rPr sz="2400" b="1" spc="50" dirty="0">
                <a:solidFill>
                  <a:srgbClr val="4B2900"/>
                </a:solidFill>
                <a:latin typeface="Times New Roman"/>
                <a:cs typeface="Times New Roman"/>
              </a:rPr>
              <a:t>Data</a:t>
            </a:r>
            <a:r>
              <a:rPr sz="2400" b="1" spc="-120" dirty="0">
                <a:solidFill>
                  <a:srgbClr val="4B2900"/>
                </a:solidFill>
                <a:latin typeface="Times New Roman"/>
                <a:cs typeface="Times New Roman"/>
              </a:rPr>
              <a:t> </a:t>
            </a:r>
            <a:r>
              <a:rPr sz="2400" b="1" spc="-20" dirty="0">
                <a:solidFill>
                  <a:srgbClr val="4B2900"/>
                </a:solidFill>
                <a:latin typeface="Times New Roman"/>
                <a:cs typeface="Times New Roman"/>
              </a:rPr>
              <a:t>Model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737108" y="3360738"/>
            <a:ext cx="814069" cy="7778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900" b="1" spc="170" dirty="0">
                <a:solidFill>
                  <a:srgbClr val="FFFFFF"/>
                </a:solidFill>
                <a:latin typeface="Trebuchet MS"/>
                <a:cs typeface="Trebuchet MS"/>
              </a:rPr>
              <a:t>03</a:t>
            </a:r>
            <a:endParaRPr sz="49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613331" y="5370524"/>
            <a:ext cx="842010" cy="7778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900" b="1" spc="285" dirty="0">
                <a:solidFill>
                  <a:srgbClr val="FFFFFF"/>
                </a:solidFill>
                <a:latin typeface="Trebuchet MS"/>
                <a:cs typeface="Trebuchet MS"/>
              </a:rPr>
              <a:t>05</a:t>
            </a:r>
            <a:endParaRPr sz="4900">
              <a:latin typeface="Trebuchet MS"/>
              <a:cs typeface="Trebuchet MS"/>
            </a:endParaRPr>
          </a:p>
        </p:txBody>
      </p:sp>
      <p:pic>
        <p:nvPicPr>
          <p:cNvPr id="15" name="object 1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695385" y="6544257"/>
            <a:ext cx="9512690" cy="2083409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15397953" y="6663367"/>
            <a:ext cx="1578610" cy="3943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400" b="1" spc="70" dirty="0">
                <a:solidFill>
                  <a:srgbClr val="4B2900"/>
                </a:solidFill>
                <a:latin typeface="Times New Roman"/>
                <a:cs typeface="Times New Roman"/>
              </a:rPr>
              <a:t>Dashboard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803441" y="6489518"/>
            <a:ext cx="3611245" cy="161226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881380" algn="ctr">
              <a:lnSpc>
                <a:spcPct val="100000"/>
              </a:lnSpc>
              <a:spcBef>
                <a:spcPts val="135"/>
              </a:spcBef>
            </a:pPr>
            <a:r>
              <a:rPr sz="4900" b="1" spc="260" dirty="0">
                <a:solidFill>
                  <a:srgbClr val="FFFFFF"/>
                </a:solidFill>
                <a:latin typeface="Trebuchet MS"/>
                <a:cs typeface="Trebuchet MS"/>
              </a:rPr>
              <a:t>06</a:t>
            </a:r>
            <a:endParaRPr sz="49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695"/>
              </a:spcBef>
            </a:pPr>
            <a:r>
              <a:rPr sz="2400" b="1" spc="80" dirty="0">
                <a:solidFill>
                  <a:srgbClr val="4B2900"/>
                </a:solidFill>
                <a:latin typeface="Times New Roman"/>
                <a:cs typeface="Times New Roman"/>
              </a:rPr>
              <a:t>Observations</a:t>
            </a:r>
            <a:r>
              <a:rPr sz="2400" b="1" spc="-95" dirty="0">
                <a:solidFill>
                  <a:srgbClr val="4B2900"/>
                </a:solidFill>
                <a:latin typeface="Times New Roman"/>
                <a:cs typeface="Times New Roman"/>
              </a:rPr>
              <a:t> </a:t>
            </a:r>
            <a:r>
              <a:rPr sz="2400" b="1" spc="65" dirty="0">
                <a:solidFill>
                  <a:srgbClr val="4B2900"/>
                </a:solidFill>
                <a:latin typeface="Times New Roman"/>
                <a:cs typeface="Times New Roman"/>
              </a:rPr>
              <a:t>and</a:t>
            </a:r>
            <a:r>
              <a:rPr sz="2400" b="1" spc="-90" dirty="0">
                <a:solidFill>
                  <a:srgbClr val="4B2900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4B2900"/>
                </a:solidFill>
                <a:latin typeface="Times New Roman"/>
                <a:cs typeface="Times New Roman"/>
              </a:rPr>
              <a:t>Insights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759135" y="7575368"/>
            <a:ext cx="770255" cy="7778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900" b="1" spc="-25" dirty="0">
                <a:solidFill>
                  <a:srgbClr val="FFFFFF"/>
                </a:solidFill>
                <a:latin typeface="Trebuchet MS"/>
                <a:cs typeface="Trebuchet MS"/>
              </a:rPr>
              <a:t>07</a:t>
            </a:r>
            <a:endParaRPr sz="4900">
              <a:latin typeface="Trebuchet MS"/>
              <a:cs typeface="Trebuchet MS"/>
            </a:endParaRPr>
          </a:p>
        </p:txBody>
      </p:sp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2188945" y="8665521"/>
            <a:ext cx="6020269" cy="1004831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14277356" y="8793553"/>
            <a:ext cx="3650615" cy="36385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200" b="1" spc="60" dirty="0">
                <a:solidFill>
                  <a:srgbClr val="4B2900"/>
                </a:solidFill>
                <a:latin typeface="Times New Roman"/>
                <a:cs typeface="Times New Roman"/>
              </a:rPr>
              <a:t>Strategic</a:t>
            </a:r>
            <a:r>
              <a:rPr sz="2200" b="1" spc="-114" dirty="0">
                <a:solidFill>
                  <a:srgbClr val="4B2900"/>
                </a:solidFill>
                <a:latin typeface="Times New Roman"/>
                <a:cs typeface="Times New Roman"/>
              </a:rPr>
              <a:t> </a:t>
            </a:r>
            <a:r>
              <a:rPr sz="2200" b="1" spc="90" dirty="0">
                <a:solidFill>
                  <a:srgbClr val="4B2900"/>
                </a:solidFill>
                <a:latin typeface="Times New Roman"/>
                <a:cs typeface="Times New Roman"/>
              </a:rPr>
              <a:t>Recommendations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2255367" y="8648882"/>
            <a:ext cx="840740" cy="7778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900" b="1" spc="285" dirty="0">
                <a:solidFill>
                  <a:srgbClr val="FFFFFF"/>
                </a:solidFill>
                <a:latin typeface="Trebuchet MS"/>
                <a:cs typeface="Trebuchet MS"/>
              </a:rPr>
              <a:t>08</a:t>
            </a:r>
            <a:endParaRPr sz="49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8000" cy="5603240"/>
            </a:xfrm>
            <a:custGeom>
              <a:avLst/>
              <a:gdLst/>
              <a:ahLst/>
              <a:cxnLst/>
              <a:rect l="l" t="t" r="r" b="b"/>
              <a:pathLst>
                <a:path w="18288000" h="5603240">
                  <a:moveTo>
                    <a:pt x="0" y="5602674"/>
                  </a:moveTo>
                  <a:lnTo>
                    <a:pt x="18287998" y="5602674"/>
                  </a:lnTo>
                  <a:lnTo>
                    <a:pt x="18287998" y="0"/>
                  </a:lnTo>
                  <a:lnTo>
                    <a:pt x="0" y="0"/>
                  </a:lnTo>
                  <a:lnTo>
                    <a:pt x="0" y="5602674"/>
                  </a:lnTo>
                  <a:close/>
                </a:path>
              </a:pathLst>
            </a:custGeom>
            <a:solidFill>
              <a:srgbClr val="ECEC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5602673"/>
              <a:ext cx="18288000" cy="4684395"/>
            </a:xfrm>
            <a:custGeom>
              <a:avLst/>
              <a:gdLst/>
              <a:ahLst/>
              <a:cxnLst/>
              <a:rect l="l" t="t" r="r" b="b"/>
              <a:pathLst>
                <a:path w="18288000" h="4684395">
                  <a:moveTo>
                    <a:pt x="18287998" y="4684325"/>
                  </a:moveTo>
                  <a:lnTo>
                    <a:pt x="0" y="4684325"/>
                  </a:lnTo>
                  <a:lnTo>
                    <a:pt x="0" y="0"/>
                  </a:lnTo>
                  <a:lnTo>
                    <a:pt x="18287998" y="0"/>
                  </a:lnTo>
                  <a:lnTo>
                    <a:pt x="18287998" y="468432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29592" y="2985261"/>
              <a:ext cx="13228813" cy="589120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015109" y="565826"/>
            <a:ext cx="13714730" cy="15106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9750" spc="450" dirty="0"/>
              <a:t>Welcome</a:t>
            </a:r>
            <a:r>
              <a:rPr sz="9750" spc="-480" dirty="0"/>
              <a:t> </a:t>
            </a:r>
            <a:r>
              <a:rPr sz="9750" spc="580" dirty="0"/>
              <a:t>to</a:t>
            </a:r>
            <a:r>
              <a:rPr sz="9750" spc="-480" dirty="0"/>
              <a:t> </a:t>
            </a:r>
            <a:r>
              <a:rPr sz="9750" spc="-185" dirty="0"/>
              <a:t>AtliQ</a:t>
            </a:r>
            <a:r>
              <a:rPr sz="9750" spc="-480" dirty="0"/>
              <a:t> </a:t>
            </a:r>
            <a:r>
              <a:rPr sz="9750" spc="65" dirty="0"/>
              <a:t>Grand</a:t>
            </a:r>
            <a:endParaRPr sz="9750"/>
          </a:p>
        </p:txBody>
      </p:sp>
      <p:sp>
        <p:nvSpPr>
          <p:cNvPr id="7" name="object 7"/>
          <p:cNvSpPr/>
          <p:nvPr/>
        </p:nvSpPr>
        <p:spPr>
          <a:xfrm>
            <a:off x="7673086" y="8876436"/>
            <a:ext cx="9564370" cy="764540"/>
          </a:xfrm>
          <a:custGeom>
            <a:avLst/>
            <a:gdLst/>
            <a:ahLst/>
            <a:cxnLst/>
            <a:rect l="l" t="t" r="r" b="b"/>
            <a:pathLst>
              <a:path w="9564369" h="764540">
                <a:moveTo>
                  <a:pt x="2941269" y="0"/>
                </a:moveTo>
                <a:lnTo>
                  <a:pt x="0" y="0"/>
                </a:lnTo>
                <a:lnTo>
                  <a:pt x="0" y="532130"/>
                </a:lnTo>
                <a:lnTo>
                  <a:pt x="2941269" y="532130"/>
                </a:lnTo>
                <a:lnTo>
                  <a:pt x="2941269" y="0"/>
                </a:lnTo>
                <a:close/>
              </a:path>
              <a:path w="9564369" h="764540">
                <a:moveTo>
                  <a:pt x="9564091" y="750189"/>
                </a:moveTo>
                <a:lnTo>
                  <a:pt x="9563989" y="748398"/>
                </a:lnTo>
                <a:lnTo>
                  <a:pt x="9563075" y="744842"/>
                </a:lnTo>
                <a:lnTo>
                  <a:pt x="9562287" y="743229"/>
                </a:lnTo>
                <a:lnTo>
                  <a:pt x="9561182" y="741756"/>
                </a:lnTo>
                <a:lnTo>
                  <a:pt x="9560992" y="741756"/>
                </a:lnTo>
                <a:lnTo>
                  <a:pt x="9494888" y="654342"/>
                </a:lnTo>
                <a:lnTo>
                  <a:pt x="9480969" y="635939"/>
                </a:lnTo>
                <a:lnTo>
                  <a:pt x="9485058" y="631494"/>
                </a:lnTo>
                <a:lnTo>
                  <a:pt x="9488868" y="626795"/>
                </a:lnTo>
                <a:lnTo>
                  <a:pt x="9511525" y="584288"/>
                </a:lnTo>
                <a:lnTo>
                  <a:pt x="9518574" y="547052"/>
                </a:lnTo>
                <a:lnTo>
                  <a:pt x="9518777" y="542747"/>
                </a:lnTo>
                <a:lnTo>
                  <a:pt x="9518663" y="536689"/>
                </a:lnTo>
                <a:lnTo>
                  <a:pt x="9518561" y="530644"/>
                </a:lnTo>
                <a:lnTo>
                  <a:pt x="9518066" y="524624"/>
                </a:lnTo>
                <a:lnTo>
                  <a:pt x="9505163" y="478218"/>
                </a:lnTo>
                <a:lnTo>
                  <a:pt x="9495536" y="461048"/>
                </a:lnTo>
                <a:lnTo>
                  <a:pt x="9495536" y="530644"/>
                </a:lnTo>
                <a:lnTo>
                  <a:pt x="9495434" y="548779"/>
                </a:lnTo>
                <a:lnTo>
                  <a:pt x="9483471" y="592289"/>
                </a:lnTo>
                <a:lnTo>
                  <a:pt x="9454959" y="629424"/>
                </a:lnTo>
                <a:lnTo>
                  <a:pt x="9414408" y="652843"/>
                </a:lnTo>
                <a:lnTo>
                  <a:pt x="9383700" y="658952"/>
                </a:lnTo>
                <a:lnTo>
                  <a:pt x="9367952" y="658952"/>
                </a:lnTo>
                <a:lnTo>
                  <a:pt x="9322676" y="646798"/>
                </a:lnTo>
                <a:lnTo>
                  <a:pt x="9285580" y="618312"/>
                </a:lnTo>
                <a:lnTo>
                  <a:pt x="9262173" y="577748"/>
                </a:lnTo>
                <a:lnTo>
                  <a:pt x="9256065" y="547052"/>
                </a:lnTo>
                <a:lnTo>
                  <a:pt x="9256128" y="530644"/>
                </a:lnTo>
                <a:lnTo>
                  <a:pt x="9268181" y="486079"/>
                </a:lnTo>
                <a:lnTo>
                  <a:pt x="9296705" y="448919"/>
                </a:lnTo>
                <a:lnTo>
                  <a:pt x="9337269" y="425513"/>
                </a:lnTo>
                <a:lnTo>
                  <a:pt x="9367964" y="419404"/>
                </a:lnTo>
                <a:lnTo>
                  <a:pt x="9383687" y="419404"/>
                </a:lnTo>
                <a:lnTo>
                  <a:pt x="9428924" y="431533"/>
                </a:lnTo>
                <a:lnTo>
                  <a:pt x="9466085" y="460044"/>
                </a:lnTo>
                <a:lnTo>
                  <a:pt x="9489491" y="500608"/>
                </a:lnTo>
                <a:lnTo>
                  <a:pt x="9494939" y="524624"/>
                </a:lnTo>
                <a:lnTo>
                  <a:pt x="9495536" y="530644"/>
                </a:lnTo>
                <a:lnTo>
                  <a:pt x="9495536" y="461048"/>
                </a:lnTo>
                <a:lnTo>
                  <a:pt x="9493047" y="457314"/>
                </a:lnTo>
                <a:lnTo>
                  <a:pt x="9459214" y="423037"/>
                </a:lnTo>
                <a:lnTo>
                  <a:pt x="9421698" y="403758"/>
                </a:lnTo>
                <a:lnTo>
                  <a:pt x="9374137" y="396201"/>
                </a:lnTo>
                <a:lnTo>
                  <a:pt x="9368091" y="396392"/>
                </a:lnTo>
                <a:lnTo>
                  <a:pt x="9321127" y="407047"/>
                </a:lnTo>
                <a:lnTo>
                  <a:pt x="9284957" y="428739"/>
                </a:lnTo>
                <a:lnTo>
                  <a:pt x="9253436" y="465162"/>
                </a:lnTo>
                <a:lnTo>
                  <a:pt x="9237154" y="504075"/>
                </a:lnTo>
                <a:lnTo>
                  <a:pt x="9232875" y="533958"/>
                </a:lnTo>
                <a:lnTo>
                  <a:pt x="9232900" y="542747"/>
                </a:lnTo>
                <a:lnTo>
                  <a:pt x="9233357" y="552094"/>
                </a:lnTo>
                <a:lnTo>
                  <a:pt x="9234030" y="558088"/>
                </a:lnTo>
                <a:lnTo>
                  <a:pt x="9236126" y="570014"/>
                </a:lnTo>
                <a:lnTo>
                  <a:pt x="9236189" y="570268"/>
                </a:lnTo>
                <a:lnTo>
                  <a:pt x="9237548" y="575881"/>
                </a:lnTo>
                <a:lnTo>
                  <a:pt x="9257563" y="619696"/>
                </a:lnTo>
                <a:lnTo>
                  <a:pt x="9286176" y="650671"/>
                </a:lnTo>
                <a:lnTo>
                  <a:pt x="9328264" y="674103"/>
                </a:lnTo>
                <a:lnTo>
                  <a:pt x="9369679" y="682104"/>
                </a:lnTo>
                <a:lnTo>
                  <a:pt x="9381871" y="682104"/>
                </a:lnTo>
                <a:lnTo>
                  <a:pt x="9423311" y="674103"/>
                </a:lnTo>
                <a:lnTo>
                  <a:pt x="9460420" y="654342"/>
                </a:lnTo>
                <a:lnTo>
                  <a:pt x="9540215" y="759879"/>
                </a:lnTo>
                <a:lnTo>
                  <a:pt x="9541561" y="761072"/>
                </a:lnTo>
                <a:lnTo>
                  <a:pt x="9544723" y="762939"/>
                </a:lnTo>
                <a:lnTo>
                  <a:pt x="9546425" y="763524"/>
                </a:lnTo>
                <a:lnTo>
                  <a:pt x="9549308" y="763930"/>
                </a:lnTo>
                <a:lnTo>
                  <a:pt x="9551848" y="763930"/>
                </a:lnTo>
                <a:lnTo>
                  <a:pt x="9555683" y="762939"/>
                </a:lnTo>
                <a:lnTo>
                  <a:pt x="9555556" y="762939"/>
                </a:lnTo>
                <a:lnTo>
                  <a:pt x="9557017" y="762228"/>
                </a:lnTo>
                <a:lnTo>
                  <a:pt x="9563583" y="753821"/>
                </a:lnTo>
                <a:lnTo>
                  <a:pt x="9564091" y="750189"/>
                </a:lnTo>
                <a:close/>
              </a:path>
            </a:pathLst>
          </a:custGeom>
          <a:solidFill>
            <a:srgbClr val="8C6F21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6448424" y="0"/>
              <a:ext cx="11839575" cy="10287000"/>
            </a:xfrm>
            <a:custGeom>
              <a:avLst/>
              <a:gdLst/>
              <a:ahLst/>
              <a:cxnLst/>
              <a:rect l="l" t="t" r="r" b="b"/>
              <a:pathLst>
                <a:path w="11839575" h="10287000">
                  <a:moveTo>
                    <a:pt x="0" y="10286999"/>
                  </a:moveTo>
                  <a:lnTo>
                    <a:pt x="11839574" y="10286999"/>
                  </a:lnTo>
                  <a:lnTo>
                    <a:pt x="11839574" y="0"/>
                  </a:lnTo>
                  <a:lnTo>
                    <a:pt x="0" y="0"/>
                  </a:lnTo>
                  <a:lnTo>
                    <a:pt x="0" y="10286999"/>
                  </a:lnTo>
                  <a:close/>
                </a:path>
              </a:pathLst>
            </a:custGeom>
            <a:solidFill>
              <a:srgbClr val="ECEC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6448425" cy="10287000"/>
            </a:xfrm>
            <a:custGeom>
              <a:avLst/>
              <a:gdLst/>
              <a:ahLst/>
              <a:cxnLst/>
              <a:rect l="l" t="t" r="r" b="b"/>
              <a:pathLst>
                <a:path w="6448425" h="10287000">
                  <a:moveTo>
                    <a:pt x="6448424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6448424" y="0"/>
                  </a:lnTo>
                  <a:lnTo>
                    <a:pt x="6448424" y="102869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329092" y="260503"/>
            <a:ext cx="7221220" cy="1062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55900" algn="l"/>
              </a:tabLst>
            </a:pPr>
            <a:r>
              <a:rPr sz="6800" spc="120" dirty="0"/>
              <a:t>About</a:t>
            </a:r>
            <a:r>
              <a:rPr sz="6800" dirty="0"/>
              <a:t>	</a:t>
            </a:r>
            <a:r>
              <a:rPr sz="6800" spc="-175" dirty="0"/>
              <a:t>Atliq</a:t>
            </a:r>
            <a:r>
              <a:rPr sz="6800" spc="-310" dirty="0"/>
              <a:t> </a:t>
            </a:r>
            <a:r>
              <a:rPr sz="6800" spc="50" dirty="0"/>
              <a:t>Grand</a:t>
            </a:r>
            <a:endParaRPr sz="6800"/>
          </a:p>
        </p:txBody>
      </p:sp>
      <p:sp>
        <p:nvSpPr>
          <p:cNvPr id="6" name="object 6"/>
          <p:cNvSpPr txBox="1"/>
          <p:nvPr/>
        </p:nvSpPr>
        <p:spPr>
          <a:xfrm>
            <a:off x="7346161" y="1655553"/>
            <a:ext cx="9729470" cy="7826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18135">
              <a:lnSpc>
                <a:spcPct val="140600"/>
              </a:lnSpc>
              <a:spcBef>
                <a:spcPts val="100"/>
              </a:spcBef>
              <a:buChar char="•"/>
              <a:tabLst>
                <a:tab pos="330835" algn="l"/>
              </a:tabLst>
            </a:pPr>
            <a:r>
              <a:rPr sz="2800" spc="55" dirty="0">
                <a:latin typeface="Arial"/>
                <a:cs typeface="Arial"/>
              </a:rPr>
              <a:t>AtliQ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Grands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owns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multiple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110" dirty="0">
                <a:latin typeface="Arial"/>
                <a:cs typeface="Arial"/>
              </a:rPr>
              <a:t>five-</a:t>
            </a:r>
            <a:r>
              <a:rPr sz="2800" spc="-40" dirty="0">
                <a:latin typeface="Arial"/>
                <a:cs typeface="Arial"/>
              </a:rPr>
              <a:t>star</a:t>
            </a:r>
            <a:r>
              <a:rPr sz="2800" spc="-75" dirty="0">
                <a:latin typeface="Arial"/>
                <a:cs typeface="Arial"/>
              </a:rPr>
              <a:t> hotels</a:t>
            </a:r>
            <a:r>
              <a:rPr sz="2800" spc="-80" dirty="0">
                <a:latin typeface="Arial"/>
                <a:cs typeface="Arial"/>
              </a:rPr>
              <a:t> across </a:t>
            </a:r>
            <a:r>
              <a:rPr sz="2800" spc="-10" dirty="0">
                <a:latin typeface="Arial"/>
                <a:cs typeface="Arial"/>
              </a:rPr>
              <a:t>India.</a:t>
            </a:r>
            <a:r>
              <a:rPr sz="2800" spc="700" dirty="0">
                <a:latin typeface="Arial"/>
                <a:cs typeface="Arial"/>
              </a:rPr>
              <a:t> </a:t>
            </a:r>
            <a:r>
              <a:rPr sz="2800" spc="-125" dirty="0">
                <a:latin typeface="Arial"/>
                <a:cs typeface="Arial"/>
              </a:rPr>
              <a:t>They</a:t>
            </a:r>
            <a:r>
              <a:rPr sz="2800" spc="-7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have</a:t>
            </a:r>
            <a:r>
              <a:rPr sz="2800" spc="-12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been</a:t>
            </a:r>
            <a:r>
              <a:rPr sz="2800" spc="-9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in</a:t>
            </a:r>
            <a:r>
              <a:rPr sz="2800" spc="-95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the</a:t>
            </a:r>
            <a:r>
              <a:rPr sz="2800" spc="-9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hospitality</a:t>
            </a:r>
            <a:r>
              <a:rPr sz="2800" spc="-95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industry</a:t>
            </a:r>
            <a:r>
              <a:rPr sz="2800" spc="-9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for</a:t>
            </a:r>
            <a:r>
              <a:rPr sz="2800" spc="-95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the</a:t>
            </a:r>
            <a:r>
              <a:rPr sz="2800" spc="-9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past</a:t>
            </a:r>
            <a:r>
              <a:rPr sz="2800" spc="-95" dirty="0">
                <a:latin typeface="Arial"/>
                <a:cs typeface="Arial"/>
              </a:rPr>
              <a:t> </a:t>
            </a:r>
            <a:r>
              <a:rPr sz="2800" spc="130" dirty="0">
                <a:latin typeface="Arial"/>
                <a:cs typeface="Arial"/>
              </a:rPr>
              <a:t>20 </a:t>
            </a:r>
            <a:r>
              <a:rPr sz="2800" spc="-10" dirty="0">
                <a:latin typeface="Arial"/>
                <a:cs typeface="Arial"/>
              </a:rPr>
              <a:t>years.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75" dirty="0">
                <a:latin typeface="Arial"/>
                <a:cs typeface="Arial"/>
              </a:rPr>
              <a:t>Due</a:t>
            </a:r>
            <a:r>
              <a:rPr sz="2800" spc="-114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114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strategic</a:t>
            </a:r>
            <a:r>
              <a:rPr sz="2800" spc="-114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moves</a:t>
            </a:r>
            <a:r>
              <a:rPr sz="2800" spc="-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from</a:t>
            </a:r>
            <a:r>
              <a:rPr sz="2800" spc="-114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other</a:t>
            </a:r>
            <a:r>
              <a:rPr sz="2800" spc="-114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competitors</a:t>
            </a:r>
            <a:r>
              <a:rPr sz="2800" spc="-114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and </a:t>
            </a:r>
            <a:r>
              <a:rPr sz="2800" spc="-35" dirty="0">
                <a:latin typeface="Arial"/>
                <a:cs typeface="Arial"/>
              </a:rPr>
              <a:t>ineffective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decision-</a:t>
            </a:r>
            <a:r>
              <a:rPr sz="2800" dirty="0">
                <a:latin typeface="Arial"/>
                <a:cs typeface="Arial"/>
              </a:rPr>
              <a:t>making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in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management,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spc="55" dirty="0">
                <a:latin typeface="Arial"/>
                <a:cs typeface="Arial"/>
              </a:rPr>
              <a:t>AtliQ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Grands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are </a:t>
            </a:r>
            <a:r>
              <a:rPr sz="2800" dirty="0">
                <a:latin typeface="Arial"/>
                <a:cs typeface="Arial"/>
              </a:rPr>
              <a:t>losing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its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market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share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revenue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in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the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luxury/business </a:t>
            </a:r>
            <a:r>
              <a:rPr sz="2800" spc="-75" dirty="0">
                <a:latin typeface="Arial"/>
                <a:cs typeface="Arial"/>
              </a:rPr>
              <a:t>hotels</a:t>
            </a:r>
            <a:r>
              <a:rPr sz="2800" spc="-8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category.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As</a:t>
            </a:r>
            <a:r>
              <a:rPr sz="2800" spc="-8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strategic</a:t>
            </a:r>
            <a:r>
              <a:rPr sz="2800" spc="-8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move,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the</a:t>
            </a:r>
            <a:r>
              <a:rPr sz="2800" spc="-8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managing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director</a:t>
            </a:r>
            <a:r>
              <a:rPr sz="2800" spc="-8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of </a:t>
            </a:r>
            <a:r>
              <a:rPr sz="2800" spc="55" dirty="0">
                <a:latin typeface="Arial"/>
                <a:cs typeface="Arial"/>
              </a:rPr>
              <a:t>AtliQ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Grands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wanted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incorporate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spc="-105" dirty="0">
                <a:latin typeface="Arial"/>
                <a:cs typeface="Arial"/>
              </a:rPr>
              <a:t>“Business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Data </a:t>
            </a:r>
            <a:r>
              <a:rPr sz="2800" spc="-10" dirty="0">
                <a:latin typeface="Arial"/>
                <a:cs typeface="Arial"/>
              </a:rPr>
              <a:t>Intelligence”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in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order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regain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their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market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share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revenue. </a:t>
            </a:r>
            <a:r>
              <a:rPr sz="2800" dirty="0">
                <a:latin typeface="Arial"/>
                <a:cs typeface="Arial"/>
              </a:rPr>
              <a:t>However,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they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do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not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have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125" dirty="0">
                <a:latin typeface="Arial"/>
                <a:cs typeface="Arial"/>
              </a:rPr>
              <a:t>in-</a:t>
            </a:r>
            <a:r>
              <a:rPr sz="2800" spc="-100" dirty="0">
                <a:latin typeface="Arial"/>
                <a:cs typeface="Arial"/>
              </a:rPr>
              <a:t>house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data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analytics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team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to </a:t>
            </a:r>
            <a:r>
              <a:rPr sz="2800" dirty="0">
                <a:latin typeface="Arial"/>
                <a:cs typeface="Arial"/>
              </a:rPr>
              <a:t>provide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spc="-90" dirty="0">
                <a:latin typeface="Arial"/>
                <a:cs typeface="Arial"/>
              </a:rPr>
              <a:t>them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with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these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insights.</a:t>
            </a:r>
            <a:endParaRPr sz="2800">
              <a:latin typeface="Arial"/>
              <a:cs typeface="Arial"/>
            </a:endParaRPr>
          </a:p>
          <a:p>
            <a:pPr marL="12700" marR="260350" indent="318135">
              <a:lnSpc>
                <a:spcPct val="140600"/>
              </a:lnSpc>
              <a:buChar char="•"/>
              <a:tabLst>
                <a:tab pos="330835" algn="l"/>
              </a:tabLst>
            </a:pPr>
            <a:r>
              <a:rPr sz="2800" spc="-70" dirty="0">
                <a:latin typeface="Arial"/>
                <a:cs typeface="Arial"/>
              </a:rPr>
              <a:t>Their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revenue</a:t>
            </a:r>
            <a:r>
              <a:rPr sz="2800" spc="-25" dirty="0">
                <a:latin typeface="Arial"/>
                <a:cs typeface="Arial"/>
              </a:rPr>
              <a:t> </a:t>
            </a:r>
            <a:r>
              <a:rPr sz="2800" spc="-65" dirty="0">
                <a:latin typeface="Arial"/>
                <a:cs typeface="Arial"/>
              </a:rPr>
              <a:t>management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team</a:t>
            </a:r>
            <a:r>
              <a:rPr sz="2800" spc="-2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had</a:t>
            </a:r>
            <a:r>
              <a:rPr sz="2800" spc="-2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decided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2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hire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</a:t>
            </a:r>
            <a:r>
              <a:rPr sz="2800" spc="-25" dirty="0">
                <a:latin typeface="Arial"/>
                <a:cs typeface="Arial"/>
              </a:rPr>
              <a:t> </a:t>
            </a:r>
            <a:r>
              <a:rPr sz="2800" spc="35" dirty="0">
                <a:latin typeface="Arial"/>
                <a:cs typeface="Arial"/>
              </a:rPr>
              <a:t>3rd </a:t>
            </a:r>
            <a:r>
              <a:rPr sz="2800" dirty="0">
                <a:latin typeface="Arial"/>
                <a:cs typeface="Arial"/>
              </a:rPr>
              <a:t>party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service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provider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provide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spc="-90" dirty="0">
                <a:latin typeface="Arial"/>
                <a:cs typeface="Arial"/>
              </a:rPr>
              <a:t>them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insights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from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their historical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data.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52835" y="40959"/>
            <a:ext cx="18035270" cy="10247630"/>
            <a:chOff x="252835" y="40959"/>
            <a:chExt cx="18035270" cy="1024763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2835" y="853625"/>
              <a:ext cx="3500649" cy="369041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083430" y="5143499"/>
              <a:ext cx="3629820" cy="3826584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6334760" y="40969"/>
              <a:ext cx="11953240" cy="10247630"/>
            </a:xfrm>
            <a:custGeom>
              <a:avLst/>
              <a:gdLst/>
              <a:ahLst/>
              <a:cxnLst/>
              <a:rect l="l" t="t" r="r" b="b"/>
              <a:pathLst>
                <a:path w="11953240" h="10247630">
                  <a:moveTo>
                    <a:pt x="532117" y="0"/>
                  </a:moveTo>
                  <a:lnTo>
                    <a:pt x="0" y="0"/>
                  </a:lnTo>
                  <a:lnTo>
                    <a:pt x="0" y="2941256"/>
                  </a:lnTo>
                  <a:lnTo>
                    <a:pt x="532117" y="2941256"/>
                  </a:lnTo>
                  <a:lnTo>
                    <a:pt x="532117" y="0"/>
                  </a:lnTo>
                  <a:close/>
                </a:path>
                <a:path w="11953240" h="10247630">
                  <a:moveTo>
                    <a:pt x="11953227" y="7304291"/>
                  </a:moveTo>
                  <a:lnTo>
                    <a:pt x="11331131" y="7304291"/>
                  </a:lnTo>
                  <a:lnTo>
                    <a:pt x="11331131" y="10247122"/>
                  </a:lnTo>
                  <a:lnTo>
                    <a:pt x="11953227" y="10247122"/>
                  </a:lnTo>
                  <a:lnTo>
                    <a:pt x="11953227" y="7304291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665970" cy="10287000"/>
          </a:xfrm>
          <a:custGeom>
            <a:avLst/>
            <a:gdLst/>
            <a:ahLst/>
            <a:cxnLst/>
            <a:rect l="l" t="t" r="r" b="b"/>
            <a:pathLst>
              <a:path w="9665970" h="10287000">
                <a:moveTo>
                  <a:pt x="0" y="10286999"/>
                </a:moveTo>
                <a:lnTo>
                  <a:pt x="9665749" y="10286999"/>
                </a:lnTo>
                <a:lnTo>
                  <a:pt x="9665749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ECEC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45732" y="432729"/>
            <a:ext cx="4859020" cy="2353310"/>
          </a:xfrm>
          <a:prstGeom prst="rect">
            <a:avLst/>
          </a:prstGeom>
        </p:spPr>
        <p:txBody>
          <a:bodyPr vert="horz" wrap="square" lIns="0" tIns="153035" rIns="0" bIns="0" rtlCol="0">
            <a:spAutoFit/>
          </a:bodyPr>
          <a:lstStyle/>
          <a:p>
            <a:pPr marL="12700" marR="5080">
              <a:lnSpc>
                <a:spcPts val="8660"/>
              </a:lnSpc>
              <a:spcBef>
                <a:spcPts val="1205"/>
              </a:spcBef>
            </a:pPr>
            <a:r>
              <a:rPr sz="8050" spc="260" dirty="0"/>
              <a:t>Problem </a:t>
            </a:r>
            <a:r>
              <a:rPr sz="8050" spc="335" dirty="0"/>
              <a:t>Statement</a:t>
            </a:r>
            <a:endParaRPr sz="8050"/>
          </a:p>
        </p:txBody>
      </p:sp>
      <p:grpSp>
        <p:nvGrpSpPr>
          <p:cNvPr id="4" name="object 4"/>
          <p:cNvGrpSpPr/>
          <p:nvPr/>
        </p:nvGrpSpPr>
        <p:grpSpPr>
          <a:xfrm>
            <a:off x="-68" y="0"/>
            <a:ext cx="18288635" cy="10287000"/>
            <a:chOff x="-68" y="0"/>
            <a:chExt cx="18288635" cy="10287000"/>
          </a:xfrm>
        </p:grpSpPr>
        <p:sp>
          <p:nvSpPr>
            <p:cNvPr id="5" name="object 5"/>
            <p:cNvSpPr/>
            <p:nvPr/>
          </p:nvSpPr>
          <p:spPr>
            <a:xfrm>
              <a:off x="9665749" y="0"/>
              <a:ext cx="8622665" cy="10287000"/>
            </a:xfrm>
            <a:custGeom>
              <a:avLst/>
              <a:gdLst/>
              <a:ahLst/>
              <a:cxnLst/>
              <a:rect l="l" t="t" r="r" b="b"/>
              <a:pathLst>
                <a:path w="8622665" h="10287000">
                  <a:moveTo>
                    <a:pt x="8622250" y="10287000"/>
                  </a:moveTo>
                  <a:lnTo>
                    <a:pt x="0" y="10287000"/>
                  </a:lnTo>
                  <a:lnTo>
                    <a:pt x="0" y="0"/>
                  </a:lnTo>
                  <a:lnTo>
                    <a:pt x="8622250" y="0"/>
                  </a:lnTo>
                  <a:lnTo>
                    <a:pt x="8622250" y="102870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46126" y="2011784"/>
              <a:ext cx="8413172" cy="331386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846126" y="5944439"/>
              <a:ext cx="8413172" cy="331386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-63" y="0"/>
              <a:ext cx="9932035" cy="10287635"/>
            </a:xfrm>
            <a:custGeom>
              <a:avLst/>
              <a:gdLst/>
              <a:ahLst/>
              <a:cxnLst/>
              <a:rect l="l" t="t" r="r" b="b"/>
              <a:pathLst>
                <a:path w="9932035" h="10287635">
                  <a:moveTo>
                    <a:pt x="532117" y="7981747"/>
                  </a:moveTo>
                  <a:lnTo>
                    <a:pt x="63" y="7981747"/>
                  </a:lnTo>
                  <a:lnTo>
                    <a:pt x="0" y="10287013"/>
                  </a:lnTo>
                  <a:lnTo>
                    <a:pt x="532117" y="10287013"/>
                  </a:lnTo>
                  <a:lnTo>
                    <a:pt x="532117" y="7981747"/>
                  </a:lnTo>
                  <a:close/>
                </a:path>
                <a:path w="9932035" h="10287635">
                  <a:moveTo>
                    <a:pt x="9931806" y="0"/>
                  </a:moveTo>
                  <a:lnTo>
                    <a:pt x="9399676" y="0"/>
                  </a:lnTo>
                  <a:lnTo>
                    <a:pt x="9399676" y="2594025"/>
                  </a:lnTo>
                  <a:lnTo>
                    <a:pt x="9931806" y="2594025"/>
                  </a:lnTo>
                  <a:lnTo>
                    <a:pt x="9931806" y="0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75029" y="3592209"/>
              <a:ext cx="95250" cy="9524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75029" y="6021084"/>
              <a:ext cx="95250" cy="95249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110425" y="3296616"/>
            <a:ext cx="6915784" cy="68262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8100"/>
              </a:lnSpc>
              <a:spcBef>
                <a:spcPts val="90"/>
              </a:spcBef>
            </a:pPr>
            <a:r>
              <a:rPr sz="2700" spc="-10" dirty="0">
                <a:latin typeface="Arial"/>
                <a:cs typeface="Arial"/>
              </a:rPr>
              <a:t>Due</a:t>
            </a:r>
            <a:r>
              <a:rPr sz="2700" spc="-7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-6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strategic</a:t>
            </a:r>
            <a:r>
              <a:rPr sz="2700" spc="-6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actions</a:t>
            </a:r>
            <a:r>
              <a:rPr sz="2700" spc="-6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by</a:t>
            </a:r>
            <a:r>
              <a:rPr sz="2700" spc="-65" dirty="0">
                <a:latin typeface="Arial"/>
                <a:cs typeface="Arial"/>
              </a:rPr>
              <a:t> </a:t>
            </a:r>
            <a:r>
              <a:rPr sz="2700" spc="-30" dirty="0">
                <a:latin typeface="Arial"/>
                <a:cs typeface="Arial"/>
              </a:rPr>
              <a:t>competitors</a:t>
            </a:r>
            <a:r>
              <a:rPr sz="2700" spc="-65" dirty="0">
                <a:latin typeface="Arial"/>
                <a:cs typeface="Arial"/>
              </a:rPr>
              <a:t> </a:t>
            </a:r>
            <a:r>
              <a:rPr sz="2700" spc="-25" dirty="0">
                <a:latin typeface="Arial"/>
                <a:cs typeface="Arial"/>
              </a:rPr>
              <a:t>and </a:t>
            </a:r>
            <a:r>
              <a:rPr sz="2700" dirty="0">
                <a:latin typeface="Arial"/>
                <a:cs typeface="Arial"/>
              </a:rPr>
              <a:t>suboptimal</a:t>
            </a:r>
            <a:r>
              <a:rPr sz="2700" spc="-10" dirty="0">
                <a:latin typeface="Arial"/>
                <a:cs typeface="Arial"/>
              </a:rPr>
              <a:t> </a:t>
            </a:r>
            <a:r>
              <a:rPr sz="2700" spc="-60" dirty="0">
                <a:latin typeface="Arial"/>
                <a:cs typeface="Arial"/>
              </a:rPr>
              <a:t>decision-</a:t>
            </a:r>
            <a:r>
              <a:rPr sz="2700" dirty="0">
                <a:latin typeface="Arial"/>
                <a:cs typeface="Arial"/>
              </a:rPr>
              <a:t>making</a:t>
            </a:r>
            <a:r>
              <a:rPr sz="2700" spc="-10" dirty="0">
                <a:latin typeface="Arial"/>
                <a:cs typeface="Arial"/>
              </a:rPr>
              <a:t> within </a:t>
            </a:r>
            <a:r>
              <a:rPr sz="2700" spc="-20" dirty="0">
                <a:latin typeface="Arial"/>
                <a:cs typeface="Arial"/>
              </a:rPr>
              <a:t>management,</a:t>
            </a:r>
            <a:r>
              <a:rPr sz="2700" spc="5" dirty="0">
                <a:latin typeface="Arial"/>
                <a:cs typeface="Arial"/>
              </a:rPr>
              <a:t> </a:t>
            </a:r>
            <a:r>
              <a:rPr sz="2700" spc="75" dirty="0">
                <a:latin typeface="Arial"/>
                <a:cs typeface="Arial"/>
              </a:rPr>
              <a:t>AtliQ</a:t>
            </a:r>
            <a:r>
              <a:rPr sz="2700" spc="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Grands</a:t>
            </a:r>
            <a:r>
              <a:rPr sz="2700" spc="1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is</a:t>
            </a:r>
            <a:r>
              <a:rPr sz="2700" spc="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experiencing</a:t>
            </a:r>
            <a:r>
              <a:rPr sz="2700" spc="5" dirty="0">
                <a:latin typeface="Arial"/>
                <a:cs typeface="Arial"/>
              </a:rPr>
              <a:t> </a:t>
            </a:r>
            <a:r>
              <a:rPr sz="2700" spc="25" dirty="0">
                <a:latin typeface="Arial"/>
                <a:cs typeface="Arial"/>
              </a:rPr>
              <a:t>a </a:t>
            </a:r>
            <a:r>
              <a:rPr sz="2700" dirty="0">
                <a:latin typeface="Arial"/>
                <a:cs typeface="Arial"/>
              </a:rPr>
              <a:t>decline</a:t>
            </a:r>
            <a:r>
              <a:rPr sz="2700" spc="1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in</a:t>
            </a:r>
            <a:r>
              <a:rPr sz="2700" spc="20" dirty="0">
                <a:latin typeface="Arial"/>
                <a:cs typeface="Arial"/>
              </a:rPr>
              <a:t> </a:t>
            </a:r>
            <a:r>
              <a:rPr sz="2700" spc="-20" dirty="0">
                <a:latin typeface="Arial"/>
                <a:cs typeface="Arial"/>
              </a:rPr>
              <a:t>market</a:t>
            </a:r>
            <a:r>
              <a:rPr sz="2700" spc="15" dirty="0">
                <a:latin typeface="Arial"/>
                <a:cs typeface="Arial"/>
              </a:rPr>
              <a:t> </a:t>
            </a:r>
            <a:r>
              <a:rPr sz="2700" spc="-20" dirty="0">
                <a:latin typeface="Arial"/>
                <a:cs typeface="Arial"/>
              </a:rPr>
              <a:t>share</a:t>
            </a:r>
            <a:r>
              <a:rPr sz="2700" spc="2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20" dirty="0">
                <a:latin typeface="Arial"/>
                <a:cs typeface="Arial"/>
              </a:rPr>
              <a:t> </a:t>
            </a:r>
            <a:r>
              <a:rPr sz="2700" spc="-50" dirty="0">
                <a:latin typeface="Arial"/>
                <a:cs typeface="Arial"/>
              </a:rPr>
              <a:t>revenue</a:t>
            </a:r>
            <a:r>
              <a:rPr sz="2700" spc="1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in</a:t>
            </a:r>
            <a:r>
              <a:rPr sz="2700" spc="20" dirty="0">
                <a:latin typeface="Arial"/>
                <a:cs typeface="Arial"/>
              </a:rPr>
              <a:t> </a:t>
            </a:r>
            <a:r>
              <a:rPr sz="2700" spc="-25" dirty="0">
                <a:latin typeface="Arial"/>
                <a:cs typeface="Arial"/>
              </a:rPr>
              <a:t>the </a:t>
            </a:r>
            <a:r>
              <a:rPr sz="2700" dirty="0">
                <a:latin typeface="Arial"/>
                <a:cs typeface="Arial"/>
              </a:rPr>
              <a:t>luxury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spc="-90" dirty="0">
                <a:latin typeface="Arial"/>
                <a:cs typeface="Arial"/>
              </a:rPr>
              <a:t>business</a:t>
            </a:r>
            <a:r>
              <a:rPr sz="2700" spc="-2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hotel</a:t>
            </a:r>
            <a:r>
              <a:rPr sz="2700" spc="-20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sector.</a:t>
            </a:r>
            <a:endParaRPr sz="2700">
              <a:latin typeface="Arial"/>
              <a:cs typeface="Arial"/>
            </a:endParaRPr>
          </a:p>
          <a:p>
            <a:pPr marL="12700" marR="200660">
              <a:lnSpc>
                <a:spcPts val="3820"/>
              </a:lnSpc>
              <a:spcBef>
                <a:spcPts val="150"/>
              </a:spcBef>
            </a:pPr>
            <a:r>
              <a:rPr sz="2700" spc="-80" dirty="0">
                <a:latin typeface="Arial"/>
                <a:cs typeface="Arial"/>
              </a:rPr>
              <a:t>To</a:t>
            </a:r>
            <a:r>
              <a:rPr sz="2700" spc="-95" dirty="0">
                <a:latin typeface="Arial"/>
                <a:cs typeface="Arial"/>
              </a:rPr>
              <a:t> </a:t>
            </a:r>
            <a:r>
              <a:rPr sz="2700" spc="-25" dirty="0">
                <a:latin typeface="Arial"/>
                <a:cs typeface="Arial"/>
              </a:rPr>
              <a:t>counteract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20" dirty="0">
                <a:latin typeface="Arial"/>
                <a:cs typeface="Arial"/>
              </a:rPr>
              <a:t>this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downturn,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the</a:t>
            </a:r>
            <a:r>
              <a:rPr sz="2700" spc="-8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managing </a:t>
            </a:r>
            <a:r>
              <a:rPr sz="2700" dirty="0">
                <a:latin typeface="Arial"/>
                <a:cs typeface="Arial"/>
              </a:rPr>
              <a:t>director</a:t>
            </a:r>
            <a:r>
              <a:rPr sz="2700" spc="7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has</a:t>
            </a:r>
            <a:r>
              <a:rPr sz="2700" spc="7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decided</a:t>
            </a:r>
            <a:r>
              <a:rPr sz="2700" spc="7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7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adopt</a:t>
            </a:r>
            <a:r>
              <a:rPr sz="2700" spc="75" dirty="0">
                <a:latin typeface="Arial"/>
                <a:cs typeface="Arial"/>
              </a:rPr>
              <a:t> </a:t>
            </a:r>
            <a:r>
              <a:rPr sz="2700" spc="25" dirty="0">
                <a:latin typeface="Arial"/>
                <a:cs typeface="Arial"/>
              </a:rPr>
              <a:t>a </a:t>
            </a:r>
            <a:r>
              <a:rPr sz="2700" spc="-45" dirty="0">
                <a:latin typeface="Arial"/>
                <a:cs typeface="Arial"/>
              </a:rPr>
              <a:t>comprehensive</a:t>
            </a:r>
            <a:r>
              <a:rPr sz="2700" spc="5" dirty="0">
                <a:latin typeface="Arial"/>
                <a:cs typeface="Arial"/>
              </a:rPr>
              <a:t> </a:t>
            </a:r>
            <a:r>
              <a:rPr sz="2700" spc="-45" dirty="0">
                <a:latin typeface="Arial"/>
                <a:cs typeface="Arial"/>
              </a:rPr>
              <a:t>"business</a:t>
            </a:r>
            <a:r>
              <a:rPr sz="2700" spc="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5" dirty="0">
                <a:latin typeface="Arial"/>
                <a:cs typeface="Arial"/>
              </a:rPr>
              <a:t> </a:t>
            </a:r>
            <a:r>
              <a:rPr sz="2700" spc="-20" dirty="0">
                <a:latin typeface="Arial"/>
                <a:cs typeface="Arial"/>
              </a:rPr>
              <a:t>data </a:t>
            </a:r>
            <a:r>
              <a:rPr sz="2700" dirty="0">
                <a:latin typeface="Arial"/>
                <a:cs typeface="Arial"/>
              </a:rPr>
              <a:t>intelligence"</a:t>
            </a:r>
            <a:r>
              <a:rPr sz="2700" spc="2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strategy.</a:t>
            </a:r>
            <a:r>
              <a:rPr sz="2700" spc="30" dirty="0">
                <a:latin typeface="Arial"/>
                <a:cs typeface="Arial"/>
              </a:rPr>
              <a:t> </a:t>
            </a:r>
            <a:r>
              <a:rPr sz="2700" spc="-114" dirty="0">
                <a:latin typeface="Arial"/>
                <a:cs typeface="Arial"/>
              </a:rPr>
              <a:t>This</a:t>
            </a:r>
            <a:r>
              <a:rPr sz="2700" spc="3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approach</a:t>
            </a:r>
            <a:r>
              <a:rPr sz="2700" spc="3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aims</a:t>
            </a:r>
            <a:r>
              <a:rPr sz="2700" spc="30" dirty="0">
                <a:latin typeface="Arial"/>
                <a:cs typeface="Arial"/>
              </a:rPr>
              <a:t> </a:t>
            </a:r>
            <a:r>
              <a:rPr sz="2700" spc="-25" dirty="0">
                <a:latin typeface="Arial"/>
                <a:cs typeface="Arial"/>
              </a:rPr>
              <a:t>to </a:t>
            </a:r>
            <a:r>
              <a:rPr sz="2700" dirty="0">
                <a:latin typeface="Arial"/>
                <a:cs typeface="Arial"/>
              </a:rPr>
              <a:t>leverage</a:t>
            </a:r>
            <a:r>
              <a:rPr sz="2700" spc="10" dirty="0">
                <a:latin typeface="Arial"/>
                <a:cs typeface="Arial"/>
              </a:rPr>
              <a:t> </a:t>
            </a:r>
            <a:r>
              <a:rPr sz="2700" spc="-50" dirty="0">
                <a:latin typeface="Arial"/>
                <a:cs typeface="Arial"/>
              </a:rPr>
              <a:t>data-</a:t>
            </a:r>
            <a:r>
              <a:rPr sz="2700" dirty="0">
                <a:latin typeface="Arial"/>
                <a:cs typeface="Arial"/>
              </a:rPr>
              <a:t>driven</a:t>
            </a:r>
            <a:r>
              <a:rPr sz="2700" spc="10" dirty="0">
                <a:latin typeface="Arial"/>
                <a:cs typeface="Arial"/>
              </a:rPr>
              <a:t> </a:t>
            </a:r>
            <a:r>
              <a:rPr sz="2700" spc="-30" dirty="0">
                <a:latin typeface="Arial"/>
                <a:cs typeface="Arial"/>
              </a:rPr>
              <a:t>insights</a:t>
            </a:r>
            <a:r>
              <a:rPr sz="2700" spc="1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1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analytical tools</a:t>
            </a:r>
            <a:r>
              <a:rPr sz="2700" spc="1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to</a:t>
            </a:r>
            <a:r>
              <a:rPr sz="2700" spc="1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drive</a:t>
            </a:r>
            <a:r>
              <a:rPr sz="2700" spc="1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informed</a:t>
            </a:r>
            <a:r>
              <a:rPr sz="2700" spc="15" dirty="0">
                <a:latin typeface="Arial"/>
                <a:cs typeface="Arial"/>
              </a:rPr>
              <a:t> </a:t>
            </a:r>
            <a:r>
              <a:rPr sz="2700" spc="-60" dirty="0">
                <a:latin typeface="Arial"/>
                <a:cs typeface="Arial"/>
              </a:rPr>
              <a:t>decision-</a:t>
            </a:r>
            <a:r>
              <a:rPr sz="2700" spc="-10" dirty="0">
                <a:latin typeface="Arial"/>
                <a:cs typeface="Arial"/>
              </a:rPr>
              <a:t>making, </a:t>
            </a:r>
            <a:r>
              <a:rPr sz="2700" dirty="0">
                <a:latin typeface="Arial"/>
                <a:cs typeface="Arial"/>
              </a:rPr>
              <a:t>optimize</a:t>
            </a:r>
            <a:r>
              <a:rPr sz="2700" spc="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operations,</a:t>
            </a:r>
            <a:r>
              <a:rPr sz="2700" spc="4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and</a:t>
            </a:r>
            <a:r>
              <a:rPr sz="2700" spc="50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ultimately</a:t>
            </a:r>
            <a:r>
              <a:rPr sz="2700" spc="4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restore </a:t>
            </a:r>
            <a:r>
              <a:rPr sz="2700" dirty="0">
                <a:latin typeface="Arial"/>
                <a:cs typeface="Arial"/>
              </a:rPr>
              <a:t>the</a:t>
            </a:r>
            <a:r>
              <a:rPr sz="2700" spc="-6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hotel's</a:t>
            </a:r>
            <a:r>
              <a:rPr sz="2700" spc="-60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competitive</a:t>
            </a:r>
            <a:r>
              <a:rPr sz="2700" spc="-6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positioning</a:t>
            </a:r>
            <a:r>
              <a:rPr sz="2700" spc="-60" dirty="0">
                <a:latin typeface="Arial"/>
                <a:cs typeface="Arial"/>
              </a:rPr>
              <a:t> </a:t>
            </a:r>
            <a:r>
              <a:rPr sz="2700" spc="-25" dirty="0">
                <a:latin typeface="Arial"/>
                <a:cs typeface="Arial"/>
              </a:rPr>
              <a:t>and </a:t>
            </a:r>
            <a:r>
              <a:rPr sz="2700" dirty="0">
                <a:latin typeface="Arial"/>
                <a:cs typeface="Arial"/>
              </a:rPr>
              <a:t>financial</a:t>
            </a:r>
            <a:r>
              <a:rPr sz="2700" spc="20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performance</a:t>
            </a:r>
            <a:r>
              <a:rPr sz="2700" spc="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in</a:t>
            </a:r>
            <a:r>
              <a:rPr sz="2700" spc="35" dirty="0">
                <a:latin typeface="Arial"/>
                <a:cs typeface="Arial"/>
              </a:rPr>
              <a:t> </a:t>
            </a:r>
            <a:r>
              <a:rPr sz="2700" dirty="0">
                <a:latin typeface="Arial"/>
                <a:cs typeface="Arial"/>
              </a:rPr>
              <a:t>the</a:t>
            </a:r>
            <a:r>
              <a:rPr sz="2700" spc="35" dirty="0">
                <a:latin typeface="Arial"/>
                <a:cs typeface="Arial"/>
              </a:rPr>
              <a:t> </a:t>
            </a:r>
            <a:r>
              <a:rPr sz="2700" spc="-10" dirty="0">
                <a:latin typeface="Arial"/>
                <a:cs typeface="Arial"/>
              </a:rPr>
              <a:t>marketplace.</a:t>
            </a:r>
            <a:endParaRPr sz="2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5603219" cy="10287000"/>
            </a:xfrm>
            <a:custGeom>
              <a:avLst/>
              <a:gdLst/>
              <a:ahLst/>
              <a:cxnLst/>
              <a:rect l="l" t="t" r="r" b="b"/>
              <a:pathLst>
                <a:path w="15603219" h="10287000">
                  <a:moveTo>
                    <a:pt x="0" y="10286999"/>
                  </a:moveTo>
                  <a:lnTo>
                    <a:pt x="15602615" y="10286999"/>
                  </a:lnTo>
                  <a:lnTo>
                    <a:pt x="15602615" y="0"/>
                  </a:lnTo>
                  <a:lnTo>
                    <a:pt x="0" y="0"/>
                  </a:lnTo>
                  <a:lnTo>
                    <a:pt x="0" y="10286999"/>
                  </a:lnTo>
                  <a:close/>
                </a:path>
              </a:pathLst>
            </a:custGeom>
            <a:solidFill>
              <a:srgbClr val="ECEC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5602615" y="631646"/>
              <a:ext cx="2685415" cy="9655810"/>
            </a:xfrm>
            <a:custGeom>
              <a:avLst/>
              <a:gdLst/>
              <a:ahLst/>
              <a:cxnLst/>
              <a:rect l="l" t="t" r="r" b="b"/>
              <a:pathLst>
                <a:path w="2685415" h="9655810">
                  <a:moveTo>
                    <a:pt x="0" y="9655353"/>
                  </a:moveTo>
                  <a:lnTo>
                    <a:pt x="2685383" y="9655353"/>
                  </a:lnTo>
                  <a:lnTo>
                    <a:pt x="2685383" y="0"/>
                  </a:lnTo>
                  <a:lnTo>
                    <a:pt x="0" y="0"/>
                  </a:lnTo>
                  <a:lnTo>
                    <a:pt x="0" y="965535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52078" y="1187641"/>
              <a:ext cx="3621672" cy="361044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356495" y="5673804"/>
              <a:ext cx="3638767" cy="358449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652078" y="5673804"/>
              <a:ext cx="3595645" cy="358449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399615" y="1228751"/>
              <a:ext cx="3595647" cy="3584495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2333016" y="3773782"/>
              <a:ext cx="3024505" cy="2740025"/>
            </a:xfrm>
            <a:custGeom>
              <a:avLst/>
              <a:gdLst/>
              <a:ahLst/>
              <a:cxnLst/>
              <a:rect l="l" t="t" r="r" b="b"/>
              <a:pathLst>
                <a:path w="3024505" h="2740025">
                  <a:moveTo>
                    <a:pt x="3023903" y="2739433"/>
                  </a:moveTo>
                  <a:lnTo>
                    <a:pt x="0" y="2739433"/>
                  </a:lnTo>
                  <a:lnTo>
                    <a:pt x="0" y="0"/>
                  </a:lnTo>
                  <a:lnTo>
                    <a:pt x="3023903" y="0"/>
                  </a:lnTo>
                  <a:lnTo>
                    <a:pt x="3023903" y="2739433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2790370" y="4372596"/>
              <a:ext cx="2105025" cy="1536700"/>
            </a:xfrm>
            <a:custGeom>
              <a:avLst/>
              <a:gdLst/>
              <a:ahLst/>
              <a:cxnLst/>
              <a:rect l="l" t="t" r="r" b="b"/>
              <a:pathLst>
                <a:path w="2105025" h="1536700">
                  <a:moveTo>
                    <a:pt x="201337" y="1104900"/>
                  </a:moveTo>
                  <a:lnTo>
                    <a:pt x="97143" y="1104900"/>
                  </a:lnTo>
                  <a:lnTo>
                    <a:pt x="90859" y="1092200"/>
                  </a:lnTo>
                  <a:lnTo>
                    <a:pt x="85031" y="1079500"/>
                  </a:lnTo>
                  <a:lnTo>
                    <a:pt x="79694" y="1079500"/>
                  </a:lnTo>
                  <a:lnTo>
                    <a:pt x="66188" y="1041400"/>
                  </a:lnTo>
                  <a:lnTo>
                    <a:pt x="59167" y="1003300"/>
                  </a:lnTo>
                  <a:lnTo>
                    <a:pt x="56510" y="977900"/>
                  </a:lnTo>
                  <a:lnTo>
                    <a:pt x="56096" y="939800"/>
                  </a:lnTo>
                  <a:lnTo>
                    <a:pt x="56096" y="825500"/>
                  </a:lnTo>
                  <a:lnTo>
                    <a:pt x="62732" y="774700"/>
                  </a:lnTo>
                  <a:lnTo>
                    <a:pt x="80314" y="723900"/>
                  </a:lnTo>
                  <a:lnTo>
                    <a:pt x="107402" y="685800"/>
                  </a:lnTo>
                  <a:lnTo>
                    <a:pt x="142556" y="660400"/>
                  </a:lnTo>
                  <a:lnTo>
                    <a:pt x="184336" y="635000"/>
                  </a:lnTo>
                  <a:lnTo>
                    <a:pt x="231302" y="622300"/>
                  </a:lnTo>
                  <a:lnTo>
                    <a:pt x="231302" y="215900"/>
                  </a:lnTo>
                  <a:lnTo>
                    <a:pt x="233427" y="177800"/>
                  </a:lnTo>
                  <a:lnTo>
                    <a:pt x="240947" y="139700"/>
                  </a:lnTo>
                  <a:lnTo>
                    <a:pt x="255580" y="101600"/>
                  </a:lnTo>
                  <a:lnTo>
                    <a:pt x="279044" y="63500"/>
                  </a:lnTo>
                  <a:lnTo>
                    <a:pt x="312162" y="25400"/>
                  </a:lnTo>
                  <a:lnTo>
                    <a:pt x="350659" y="12700"/>
                  </a:lnTo>
                  <a:lnTo>
                    <a:pt x="392975" y="0"/>
                  </a:lnTo>
                  <a:lnTo>
                    <a:pt x="1736079" y="0"/>
                  </a:lnTo>
                  <a:lnTo>
                    <a:pt x="1781105" y="25400"/>
                  </a:lnTo>
                  <a:lnTo>
                    <a:pt x="1819120" y="50800"/>
                  </a:lnTo>
                  <a:lnTo>
                    <a:pt x="1828913" y="63500"/>
                  </a:lnTo>
                  <a:lnTo>
                    <a:pt x="384681" y="63500"/>
                  </a:lnTo>
                  <a:lnTo>
                    <a:pt x="348610" y="88900"/>
                  </a:lnTo>
                  <a:lnTo>
                    <a:pt x="320419" y="114300"/>
                  </a:lnTo>
                  <a:lnTo>
                    <a:pt x="301962" y="152400"/>
                  </a:lnTo>
                  <a:lnTo>
                    <a:pt x="295094" y="190500"/>
                  </a:lnTo>
                  <a:lnTo>
                    <a:pt x="295094" y="622300"/>
                  </a:lnTo>
                  <a:lnTo>
                    <a:pt x="1874850" y="622300"/>
                  </a:lnTo>
                  <a:lnTo>
                    <a:pt x="1896703" y="635000"/>
                  </a:lnTo>
                  <a:lnTo>
                    <a:pt x="1918193" y="635000"/>
                  </a:lnTo>
                  <a:lnTo>
                    <a:pt x="1939302" y="647700"/>
                  </a:lnTo>
                  <a:lnTo>
                    <a:pt x="1960007" y="647700"/>
                  </a:lnTo>
                  <a:lnTo>
                    <a:pt x="1998860" y="685800"/>
                  </a:lnTo>
                  <a:lnTo>
                    <a:pt x="239166" y="685800"/>
                  </a:lnTo>
                  <a:lnTo>
                    <a:pt x="231302" y="698500"/>
                  </a:lnTo>
                  <a:lnTo>
                    <a:pt x="198603" y="698500"/>
                  </a:lnTo>
                  <a:lnTo>
                    <a:pt x="182922" y="711200"/>
                  </a:lnTo>
                  <a:lnTo>
                    <a:pt x="144453" y="749300"/>
                  </a:lnTo>
                  <a:lnTo>
                    <a:pt x="122094" y="800100"/>
                  </a:lnTo>
                  <a:lnTo>
                    <a:pt x="119888" y="838200"/>
                  </a:lnTo>
                  <a:lnTo>
                    <a:pt x="119888" y="965200"/>
                  </a:lnTo>
                  <a:lnTo>
                    <a:pt x="122287" y="1003300"/>
                  </a:lnTo>
                  <a:lnTo>
                    <a:pt x="145852" y="1054100"/>
                  </a:lnTo>
                  <a:lnTo>
                    <a:pt x="185160" y="1092200"/>
                  </a:lnTo>
                  <a:lnTo>
                    <a:pt x="201337" y="1104900"/>
                  </a:lnTo>
                  <a:close/>
                </a:path>
                <a:path w="2105025" h="1536700">
                  <a:moveTo>
                    <a:pt x="1874850" y="622300"/>
                  </a:moveTo>
                  <a:lnTo>
                    <a:pt x="1811058" y="622300"/>
                  </a:lnTo>
                  <a:lnTo>
                    <a:pt x="1811058" y="228600"/>
                  </a:lnTo>
                  <a:lnTo>
                    <a:pt x="1810565" y="190500"/>
                  </a:lnTo>
                  <a:lnTo>
                    <a:pt x="1799041" y="139700"/>
                  </a:lnTo>
                  <a:lnTo>
                    <a:pt x="1758214" y="88900"/>
                  </a:lnTo>
                  <a:lnTo>
                    <a:pt x="1729568" y="63500"/>
                  </a:lnTo>
                  <a:lnTo>
                    <a:pt x="1828913" y="63500"/>
                  </a:lnTo>
                  <a:lnTo>
                    <a:pt x="1848499" y="88900"/>
                  </a:lnTo>
                  <a:lnTo>
                    <a:pt x="1867617" y="139700"/>
                  </a:lnTo>
                  <a:lnTo>
                    <a:pt x="1874850" y="190500"/>
                  </a:lnTo>
                  <a:lnTo>
                    <a:pt x="1874850" y="622300"/>
                  </a:lnTo>
                  <a:close/>
                </a:path>
                <a:path w="2105025" h="1536700">
                  <a:moveTo>
                    <a:pt x="399321" y="622300"/>
                  </a:moveTo>
                  <a:lnTo>
                    <a:pt x="335437" y="622300"/>
                  </a:lnTo>
                  <a:lnTo>
                    <a:pt x="335112" y="584200"/>
                  </a:lnTo>
                  <a:lnTo>
                    <a:pt x="334748" y="533400"/>
                  </a:lnTo>
                  <a:lnTo>
                    <a:pt x="334745" y="444500"/>
                  </a:lnTo>
                  <a:lnTo>
                    <a:pt x="335529" y="393700"/>
                  </a:lnTo>
                  <a:lnTo>
                    <a:pt x="343485" y="355600"/>
                  </a:lnTo>
                  <a:lnTo>
                    <a:pt x="363626" y="317500"/>
                  </a:lnTo>
                  <a:lnTo>
                    <a:pt x="393916" y="279400"/>
                  </a:lnTo>
                  <a:lnTo>
                    <a:pt x="432316" y="266700"/>
                  </a:lnTo>
                  <a:lnTo>
                    <a:pt x="476790" y="254000"/>
                  </a:lnTo>
                  <a:lnTo>
                    <a:pt x="954200" y="254000"/>
                  </a:lnTo>
                  <a:lnTo>
                    <a:pt x="976635" y="266700"/>
                  </a:lnTo>
                  <a:lnTo>
                    <a:pt x="999674" y="266700"/>
                  </a:lnTo>
                  <a:lnTo>
                    <a:pt x="1020191" y="279400"/>
                  </a:lnTo>
                  <a:lnTo>
                    <a:pt x="1038083" y="292100"/>
                  </a:lnTo>
                  <a:lnTo>
                    <a:pt x="1053249" y="304800"/>
                  </a:lnTo>
                  <a:lnTo>
                    <a:pt x="1730727" y="304800"/>
                  </a:lnTo>
                  <a:lnTo>
                    <a:pt x="1742052" y="317500"/>
                  </a:lnTo>
                  <a:lnTo>
                    <a:pt x="475538" y="317500"/>
                  </a:lnTo>
                  <a:lnTo>
                    <a:pt x="452342" y="330200"/>
                  </a:lnTo>
                  <a:lnTo>
                    <a:pt x="431709" y="330200"/>
                  </a:lnTo>
                  <a:lnTo>
                    <a:pt x="415030" y="355600"/>
                  </a:lnTo>
                  <a:lnTo>
                    <a:pt x="403694" y="368300"/>
                  </a:lnTo>
                  <a:lnTo>
                    <a:pt x="400837" y="381000"/>
                  </a:lnTo>
                  <a:lnTo>
                    <a:pt x="399575" y="393700"/>
                  </a:lnTo>
                  <a:lnTo>
                    <a:pt x="399280" y="406400"/>
                  </a:lnTo>
                  <a:lnTo>
                    <a:pt x="399321" y="622300"/>
                  </a:lnTo>
                  <a:close/>
                </a:path>
                <a:path w="2105025" h="1536700">
                  <a:moveTo>
                    <a:pt x="1730727" y="304800"/>
                  </a:moveTo>
                  <a:lnTo>
                    <a:pt x="1053249" y="304800"/>
                  </a:lnTo>
                  <a:lnTo>
                    <a:pt x="1074898" y="292100"/>
                  </a:lnTo>
                  <a:lnTo>
                    <a:pt x="1100801" y="266700"/>
                  </a:lnTo>
                  <a:lnTo>
                    <a:pt x="1130226" y="266700"/>
                  </a:lnTo>
                  <a:lnTo>
                    <a:pt x="1162441" y="254000"/>
                  </a:lnTo>
                  <a:lnTo>
                    <a:pt x="1639851" y="254000"/>
                  </a:lnTo>
                  <a:lnTo>
                    <a:pt x="1662286" y="266700"/>
                  </a:lnTo>
                  <a:lnTo>
                    <a:pt x="1708076" y="279400"/>
                  </a:lnTo>
                  <a:lnTo>
                    <a:pt x="1730727" y="304800"/>
                  </a:lnTo>
                  <a:close/>
                </a:path>
                <a:path w="2105025" h="1536700">
                  <a:moveTo>
                    <a:pt x="1084972" y="622300"/>
                  </a:moveTo>
                  <a:lnTo>
                    <a:pt x="1021090" y="622300"/>
                  </a:lnTo>
                  <a:lnTo>
                    <a:pt x="1020277" y="508000"/>
                  </a:lnTo>
                  <a:lnTo>
                    <a:pt x="1020300" y="457200"/>
                  </a:lnTo>
                  <a:lnTo>
                    <a:pt x="1021148" y="393700"/>
                  </a:lnTo>
                  <a:lnTo>
                    <a:pt x="1014522" y="368300"/>
                  </a:lnTo>
                  <a:lnTo>
                    <a:pt x="997298" y="342900"/>
                  </a:lnTo>
                  <a:lnTo>
                    <a:pt x="971727" y="330200"/>
                  </a:lnTo>
                  <a:lnTo>
                    <a:pt x="940058" y="317500"/>
                  </a:lnTo>
                  <a:lnTo>
                    <a:pt x="1161189" y="317500"/>
                  </a:lnTo>
                  <a:lnTo>
                    <a:pt x="1137993" y="330200"/>
                  </a:lnTo>
                  <a:lnTo>
                    <a:pt x="1117360" y="330200"/>
                  </a:lnTo>
                  <a:lnTo>
                    <a:pt x="1100681" y="355600"/>
                  </a:lnTo>
                  <a:lnTo>
                    <a:pt x="1089345" y="368300"/>
                  </a:lnTo>
                  <a:lnTo>
                    <a:pt x="1087048" y="381000"/>
                  </a:lnTo>
                  <a:lnTo>
                    <a:pt x="1085719" y="393700"/>
                  </a:lnTo>
                  <a:lnTo>
                    <a:pt x="1085100" y="393700"/>
                  </a:lnTo>
                  <a:lnTo>
                    <a:pt x="1084935" y="406400"/>
                  </a:lnTo>
                  <a:lnTo>
                    <a:pt x="1084972" y="622300"/>
                  </a:lnTo>
                  <a:close/>
                </a:path>
                <a:path w="2105025" h="1536700">
                  <a:moveTo>
                    <a:pt x="1770651" y="622300"/>
                  </a:moveTo>
                  <a:lnTo>
                    <a:pt x="1706897" y="622300"/>
                  </a:lnTo>
                  <a:lnTo>
                    <a:pt x="1707007" y="584200"/>
                  </a:lnTo>
                  <a:lnTo>
                    <a:pt x="1707130" y="444500"/>
                  </a:lnTo>
                  <a:lnTo>
                    <a:pt x="1706906" y="406400"/>
                  </a:lnTo>
                  <a:lnTo>
                    <a:pt x="1700341" y="368300"/>
                  </a:lnTo>
                  <a:lnTo>
                    <a:pt x="1657498" y="330200"/>
                  </a:lnTo>
                  <a:lnTo>
                    <a:pt x="1625709" y="317500"/>
                  </a:lnTo>
                  <a:lnTo>
                    <a:pt x="1742052" y="317500"/>
                  </a:lnTo>
                  <a:lnTo>
                    <a:pt x="1763229" y="355600"/>
                  </a:lnTo>
                  <a:lnTo>
                    <a:pt x="1770623" y="406400"/>
                  </a:lnTo>
                  <a:lnTo>
                    <a:pt x="1770651" y="622300"/>
                  </a:lnTo>
                  <a:close/>
                </a:path>
                <a:path w="2105025" h="1536700">
                  <a:moveTo>
                    <a:pt x="2012127" y="1104900"/>
                  </a:moveTo>
                  <a:lnTo>
                    <a:pt x="1911089" y="1104900"/>
                  </a:lnTo>
                  <a:lnTo>
                    <a:pt x="1944699" y="1079500"/>
                  </a:lnTo>
                  <a:lnTo>
                    <a:pt x="1970442" y="1054100"/>
                  </a:lnTo>
                  <a:lnTo>
                    <a:pt x="1986078" y="1016000"/>
                  </a:lnTo>
                  <a:lnTo>
                    <a:pt x="1990052" y="977900"/>
                  </a:lnTo>
                  <a:lnTo>
                    <a:pt x="1990775" y="952500"/>
                  </a:lnTo>
                  <a:lnTo>
                    <a:pt x="1989955" y="927100"/>
                  </a:lnTo>
                  <a:lnTo>
                    <a:pt x="1989302" y="901700"/>
                  </a:lnTo>
                  <a:lnTo>
                    <a:pt x="1989955" y="876300"/>
                  </a:lnTo>
                  <a:lnTo>
                    <a:pt x="1990776" y="850900"/>
                  </a:lnTo>
                  <a:lnTo>
                    <a:pt x="1990053" y="812800"/>
                  </a:lnTo>
                  <a:lnTo>
                    <a:pt x="1970829" y="749300"/>
                  </a:lnTo>
                  <a:lnTo>
                    <a:pt x="1913081" y="698500"/>
                  </a:lnTo>
                  <a:lnTo>
                    <a:pt x="1874850" y="685800"/>
                  </a:lnTo>
                  <a:lnTo>
                    <a:pt x="1998860" y="685800"/>
                  </a:lnTo>
                  <a:lnTo>
                    <a:pt x="2027926" y="723900"/>
                  </a:lnTo>
                  <a:lnTo>
                    <a:pt x="2046304" y="774700"/>
                  </a:lnTo>
                  <a:lnTo>
                    <a:pt x="2053094" y="825500"/>
                  </a:lnTo>
                  <a:lnTo>
                    <a:pt x="2053094" y="939800"/>
                  </a:lnTo>
                  <a:lnTo>
                    <a:pt x="2052823" y="965200"/>
                  </a:lnTo>
                  <a:lnTo>
                    <a:pt x="2050617" y="1003300"/>
                  </a:lnTo>
                  <a:lnTo>
                    <a:pt x="2044387" y="1041400"/>
                  </a:lnTo>
                  <a:lnTo>
                    <a:pt x="2032044" y="1066800"/>
                  </a:lnTo>
                  <a:lnTo>
                    <a:pt x="2026086" y="1079500"/>
                  </a:lnTo>
                  <a:lnTo>
                    <a:pt x="2019430" y="1092200"/>
                  </a:lnTo>
                  <a:lnTo>
                    <a:pt x="2012127" y="1104900"/>
                  </a:lnTo>
                  <a:close/>
                </a:path>
                <a:path w="2105025" h="1536700">
                  <a:moveTo>
                    <a:pt x="2089570" y="1117600"/>
                  </a:moveTo>
                  <a:lnTo>
                    <a:pt x="19637" y="1117600"/>
                  </a:lnTo>
                  <a:lnTo>
                    <a:pt x="31895" y="1104900"/>
                  </a:lnTo>
                  <a:lnTo>
                    <a:pt x="2077295" y="1104900"/>
                  </a:lnTo>
                  <a:lnTo>
                    <a:pt x="2089570" y="1117600"/>
                  </a:lnTo>
                  <a:close/>
                </a:path>
                <a:path w="2105025" h="1536700">
                  <a:moveTo>
                    <a:pt x="2094496" y="1308100"/>
                  </a:moveTo>
                  <a:lnTo>
                    <a:pt x="19620" y="1308100"/>
                  </a:lnTo>
                  <a:lnTo>
                    <a:pt x="9466" y="1295400"/>
                  </a:lnTo>
                  <a:lnTo>
                    <a:pt x="2553" y="1282700"/>
                  </a:lnTo>
                  <a:lnTo>
                    <a:pt x="0" y="1270000"/>
                  </a:lnTo>
                  <a:lnTo>
                    <a:pt x="0" y="1143000"/>
                  </a:lnTo>
                  <a:lnTo>
                    <a:pt x="2558" y="1130300"/>
                  </a:lnTo>
                  <a:lnTo>
                    <a:pt x="9481" y="1117600"/>
                  </a:lnTo>
                  <a:lnTo>
                    <a:pt x="2099724" y="1117600"/>
                  </a:lnTo>
                  <a:lnTo>
                    <a:pt x="2105024" y="1130300"/>
                  </a:lnTo>
                  <a:lnTo>
                    <a:pt x="2105024" y="1168400"/>
                  </a:lnTo>
                  <a:lnTo>
                    <a:pt x="63791" y="1168400"/>
                  </a:lnTo>
                  <a:lnTo>
                    <a:pt x="63791" y="1244600"/>
                  </a:lnTo>
                  <a:lnTo>
                    <a:pt x="2105024" y="1244600"/>
                  </a:lnTo>
                  <a:lnTo>
                    <a:pt x="2105024" y="1295400"/>
                  </a:lnTo>
                  <a:lnTo>
                    <a:pt x="2099620" y="1295400"/>
                  </a:lnTo>
                  <a:lnTo>
                    <a:pt x="2094496" y="1308100"/>
                  </a:lnTo>
                  <a:close/>
                </a:path>
                <a:path w="2105025" h="1536700">
                  <a:moveTo>
                    <a:pt x="2105024" y="1244600"/>
                  </a:moveTo>
                  <a:lnTo>
                    <a:pt x="2045399" y="1244600"/>
                  </a:lnTo>
                  <a:lnTo>
                    <a:pt x="2045399" y="1168400"/>
                  </a:lnTo>
                  <a:lnTo>
                    <a:pt x="2105024" y="1168400"/>
                  </a:lnTo>
                  <a:lnTo>
                    <a:pt x="2105024" y="1244600"/>
                  </a:lnTo>
                  <a:close/>
                </a:path>
                <a:path w="2105025" h="1536700">
                  <a:moveTo>
                    <a:pt x="282670" y="1536700"/>
                  </a:moveTo>
                  <a:lnTo>
                    <a:pt x="237135" y="1536700"/>
                  </a:lnTo>
                  <a:lnTo>
                    <a:pt x="211223" y="1524000"/>
                  </a:lnTo>
                  <a:lnTo>
                    <a:pt x="190279" y="1498600"/>
                  </a:lnTo>
                  <a:lnTo>
                    <a:pt x="176124" y="1473200"/>
                  </a:lnTo>
                  <a:lnTo>
                    <a:pt x="172683" y="1460500"/>
                  </a:lnTo>
                  <a:lnTo>
                    <a:pt x="171405" y="1447800"/>
                  </a:lnTo>
                  <a:lnTo>
                    <a:pt x="171527" y="1308100"/>
                  </a:lnTo>
                  <a:lnTo>
                    <a:pt x="235319" y="1308100"/>
                  </a:lnTo>
                  <a:lnTo>
                    <a:pt x="235319" y="1397000"/>
                  </a:lnTo>
                  <a:lnTo>
                    <a:pt x="235166" y="1409700"/>
                  </a:lnTo>
                  <a:lnTo>
                    <a:pt x="234913" y="1422400"/>
                  </a:lnTo>
                  <a:lnTo>
                    <a:pt x="234862" y="1435100"/>
                  </a:lnTo>
                  <a:lnTo>
                    <a:pt x="235319" y="1447800"/>
                  </a:lnTo>
                  <a:lnTo>
                    <a:pt x="238798" y="1460500"/>
                  </a:lnTo>
                  <a:lnTo>
                    <a:pt x="246585" y="1473200"/>
                  </a:lnTo>
                  <a:lnTo>
                    <a:pt x="354781" y="1473200"/>
                  </a:lnTo>
                  <a:lnTo>
                    <a:pt x="350681" y="1485900"/>
                  </a:lnTo>
                  <a:lnTo>
                    <a:pt x="333084" y="1511300"/>
                  </a:lnTo>
                  <a:lnTo>
                    <a:pt x="282670" y="1536700"/>
                  </a:lnTo>
                  <a:close/>
                </a:path>
                <a:path w="2105025" h="1536700">
                  <a:moveTo>
                    <a:pt x="354781" y="1473200"/>
                  </a:moveTo>
                  <a:lnTo>
                    <a:pt x="271294" y="1473200"/>
                  </a:lnTo>
                  <a:lnTo>
                    <a:pt x="290377" y="1460500"/>
                  </a:lnTo>
                  <a:lnTo>
                    <a:pt x="296953" y="1435100"/>
                  </a:lnTo>
                  <a:lnTo>
                    <a:pt x="296837" y="1422400"/>
                  </a:lnTo>
                  <a:lnTo>
                    <a:pt x="296721" y="1409700"/>
                  </a:lnTo>
                  <a:lnTo>
                    <a:pt x="295377" y="1384300"/>
                  </a:lnTo>
                  <a:lnTo>
                    <a:pt x="295377" y="1308100"/>
                  </a:lnTo>
                  <a:lnTo>
                    <a:pt x="359169" y="1308100"/>
                  </a:lnTo>
                  <a:lnTo>
                    <a:pt x="359169" y="1409700"/>
                  </a:lnTo>
                  <a:lnTo>
                    <a:pt x="359313" y="1422400"/>
                  </a:lnTo>
                  <a:lnTo>
                    <a:pt x="359528" y="1435100"/>
                  </a:lnTo>
                  <a:lnTo>
                    <a:pt x="359492" y="1447800"/>
                  </a:lnTo>
                  <a:lnTo>
                    <a:pt x="358880" y="1460500"/>
                  </a:lnTo>
                  <a:lnTo>
                    <a:pt x="354781" y="1473200"/>
                  </a:lnTo>
                  <a:close/>
                </a:path>
                <a:path w="2105025" h="1536700">
                  <a:moveTo>
                    <a:pt x="1861164" y="1536700"/>
                  </a:moveTo>
                  <a:lnTo>
                    <a:pt x="1815629" y="1536700"/>
                  </a:lnTo>
                  <a:lnTo>
                    <a:pt x="1789717" y="1524000"/>
                  </a:lnTo>
                  <a:lnTo>
                    <a:pt x="1768773" y="1498600"/>
                  </a:lnTo>
                  <a:lnTo>
                    <a:pt x="1754618" y="1473200"/>
                  </a:lnTo>
                  <a:lnTo>
                    <a:pt x="1751177" y="1460500"/>
                  </a:lnTo>
                  <a:lnTo>
                    <a:pt x="1749899" y="1447800"/>
                  </a:lnTo>
                  <a:lnTo>
                    <a:pt x="1750020" y="1308100"/>
                  </a:lnTo>
                  <a:lnTo>
                    <a:pt x="1813812" y="1308100"/>
                  </a:lnTo>
                  <a:lnTo>
                    <a:pt x="1813812" y="1397000"/>
                  </a:lnTo>
                  <a:lnTo>
                    <a:pt x="1813660" y="1409700"/>
                  </a:lnTo>
                  <a:lnTo>
                    <a:pt x="1813407" y="1422400"/>
                  </a:lnTo>
                  <a:lnTo>
                    <a:pt x="1813356" y="1435100"/>
                  </a:lnTo>
                  <a:lnTo>
                    <a:pt x="1813812" y="1447800"/>
                  </a:lnTo>
                  <a:lnTo>
                    <a:pt x="1817292" y="1460500"/>
                  </a:lnTo>
                  <a:lnTo>
                    <a:pt x="1825079" y="1473200"/>
                  </a:lnTo>
                  <a:lnTo>
                    <a:pt x="1933275" y="1473200"/>
                  </a:lnTo>
                  <a:lnTo>
                    <a:pt x="1929175" y="1485900"/>
                  </a:lnTo>
                  <a:lnTo>
                    <a:pt x="1911578" y="1511300"/>
                  </a:lnTo>
                  <a:lnTo>
                    <a:pt x="1861164" y="1536700"/>
                  </a:lnTo>
                  <a:close/>
                </a:path>
                <a:path w="2105025" h="1536700">
                  <a:moveTo>
                    <a:pt x="1933275" y="1473200"/>
                  </a:moveTo>
                  <a:lnTo>
                    <a:pt x="1849789" y="1473200"/>
                  </a:lnTo>
                  <a:lnTo>
                    <a:pt x="1868871" y="1460500"/>
                  </a:lnTo>
                  <a:lnTo>
                    <a:pt x="1875447" y="1435100"/>
                  </a:lnTo>
                  <a:lnTo>
                    <a:pt x="1875331" y="1422400"/>
                  </a:lnTo>
                  <a:lnTo>
                    <a:pt x="1875215" y="1409700"/>
                  </a:lnTo>
                  <a:lnTo>
                    <a:pt x="1873871" y="1384300"/>
                  </a:lnTo>
                  <a:lnTo>
                    <a:pt x="1873871" y="1308100"/>
                  </a:lnTo>
                  <a:lnTo>
                    <a:pt x="1937664" y="1308100"/>
                  </a:lnTo>
                  <a:lnTo>
                    <a:pt x="1937664" y="1409700"/>
                  </a:lnTo>
                  <a:lnTo>
                    <a:pt x="1937807" y="1422400"/>
                  </a:lnTo>
                  <a:lnTo>
                    <a:pt x="1938023" y="1435100"/>
                  </a:lnTo>
                  <a:lnTo>
                    <a:pt x="1937986" y="1447800"/>
                  </a:lnTo>
                  <a:lnTo>
                    <a:pt x="1937374" y="1460500"/>
                  </a:lnTo>
                  <a:lnTo>
                    <a:pt x="1933275" y="14732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7200" spc="350" dirty="0"/>
              <a:t>Process</a:t>
            </a:r>
            <a:r>
              <a:rPr sz="7200" spc="-360" dirty="0"/>
              <a:t> </a:t>
            </a:r>
            <a:r>
              <a:rPr sz="7200" spc="35" dirty="0"/>
              <a:t>Workflow</a:t>
            </a:r>
            <a:endParaRPr sz="7200"/>
          </a:p>
        </p:txBody>
      </p:sp>
      <p:grpSp>
        <p:nvGrpSpPr>
          <p:cNvPr id="12" name="object 12"/>
          <p:cNvGrpSpPr/>
          <p:nvPr/>
        </p:nvGrpSpPr>
        <p:grpSpPr>
          <a:xfrm>
            <a:off x="0" y="2032903"/>
            <a:ext cx="2910840" cy="8254365"/>
            <a:chOff x="0" y="2032903"/>
            <a:chExt cx="2910840" cy="8254365"/>
          </a:xfrm>
        </p:grpSpPr>
        <p:sp>
          <p:nvSpPr>
            <p:cNvPr id="13" name="object 13"/>
            <p:cNvSpPr/>
            <p:nvPr/>
          </p:nvSpPr>
          <p:spPr>
            <a:xfrm>
              <a:off x="0" y="9754749"/>
              <a:ext cx="2910840" cy="532765"/>
            </a:xfrm>
            <a:custGeom>
              <a:avLst/>
              <a:gdLst/>
              <a:ahLst/>
              <a:cxnLst/>
              <a:rect l="l" t="t" r="r" b="b"/>
              <a:pathLst>
                <a:path w="2910840" h="532765">
                  <a:moveTo>
                    <a:pt x="0" y="0"/>
                  </a:moveTo>
                  <a:lnTo>
                    <a:pt x="2910654" y="0"/>
                  </a:lnTo>
                  <a:lnTo>
                    <a:pt x="2910654" y="532249"/>
                  </a:lnTo>
                  <a:lnTo>
                    <a:pt x="0" y="5322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90487" y="2032913"/>
              <a:ext cx="76200" cy="7191375"/>
            </a:xfrm>
            <a:custGeom>
              <a:avLst/>
              <a:gdLst/>
              <a:ahLst/>
              <a:cxnLst/>
              <a:rect l="l" t="t" r="r" b="b"/>
              <a:pathLst>
                <a:path w="76200" h="7191375">
                  <a:moveTo>
                    <a:pt x="57150" y="7159003"/>
                  </a:moveTo>
                  <a:lnTo>
                    <a:pt x="32372" y="7134225"/>
                  </a:lnTo>
                  <a:lnTo>
                    <a:pt x="24790" y="7134225"/>
                  </a:lnTo>
                  <a:lnTo>
                    <a:pt x="0" y="7159003"/>
                  </a:lnTo>
                  <a:lnTo>
                    <a:pt x="0" y="7166584"/>
                  </a:lnTo>
                  <a:lnTo>
                    <a:pt x="24790" y="7191375"/>
                  </a:lnTo>
                  <a:lnTo>
                    <a:pt x="32372" y="7191375"/>
                  </a:lnTo>
                  <a:lnTo>
                    <a:pt x="57150" y="7166584"/>
                  </a:lnTo>
                  <a:lnTo>
                    <a:pt x="57150" y="7162800"/>
                  </a:lnTo>
                  <a:lnTo>
                    <a:pt x="57150" y="7159003"/>
                  </a:lnTo>
                  <a:close/>
                </a:path>
                <a:path w="76200" h="7191375">
                  <a:moveTo>
                    <a:pt x="57150" y="5625477"/>
                  </a:moveTo>
                  <a:lnTo>
                    <a:pt x="32372" y="5600700"/>
                  </a:lnTo>
                  <a:lnTo>
                    <a:pt x="24790" y="5600700"/>
                  </a:lnTo>
                  <a:lnTo>
                    <a:pt x="0" y="5625477"/>
                  </a:lnTo>
                  <a:lnTo>
                    <a:pt x="0" y="5633059"/>
                  </a:lnTo>
                  <a:lnTo>
                    <a:pt x="24790" y="5657850"/>
                  </a:lnTo>
                  <a:lnTo>
                    <a:pt x="32372" y="5657850"/>
                  </a:lnTo>
                  <a:lnTo>
                    <a:pt x="57150" y="5633059"/>
                  </a:lnTo>
                  <a:lnTo>
                    <a:pt x="57150" y="5629275"/>
                  </a:lnTo>
                  <a:lnTo>
                    <a:pt x="57150" y="5625477"/>
                  </a:lnTo>
                  <a:close/>
                </a:path>
                <a:path w="76200" h="7191375">
                  <a:moveTo>
                    <a:pt x="57150" y="4377702"/>
                  </a:moveTo>
                  <a:lnTo>
                    <a:pt x="32372" y="4352925"/>
                  </a:lnTo>
                  <a:lnTo>
                    <a:pt x="24790" y="4352925"/>
                  </a:lnTo>
                  <a:lnTo>
                    <a:pt x="0" y="4377702"/>
                  </a:lnTo>
                  <a:lnTo>
                    <a:pt x="0" y="4385284"/>
                  </a:lnTo>
                  <a:lnTo>
                    <a:pt x="24790" y="4410075"/>
                  </a:lnTo>
                  <a:lnTo>
                    <a:pt x="32372" y="4410075"/>
                  </a:lnTo>
                  <a:lnTo>
                    <a:pt x="57150" y="4385284"/>
                  </a:lnTo>
                  <a:lnTo>
                    <a:pt x="57150" y="4381500"/>
                  </a:lnTo>
                  <a:lnTo>
                    <a:pt x="57150" y="4377702"/>
                  </a:lnTo>
                  <a:close/>
                </a:path>
                <a:path w="76200" h="7191375">
                  <a:moveTo>
                    <a:pt x="57150" y="2825127"/>
                  </a:moveTo>
                  <a:lnTo>
                    <a:pt x="32372" y="2800350"/>
                  </a:lnTo>
                  <a:lnTo>
                    <a:pt x="24790" y="2800350"/>
                  </a:lnTo>
                  <a:lnTo>
                    <a:pt x="0" y="2825127"/>
                  </a:lnTo>
                  <a:lnTo>
                    <a:pt x="0" y="2832709"/>
                  </a:lnTo>
                  <a:lnTo>
                    <a:pt x="24790" y="2857500"/>
                  </a:lnTo>
                  <a:lnTo>
                    <a:pt x="32372" y="2857500"/>
                  </a:lnTo>
                  <a:lnTo>
                    <a:pt x="57150" y="2832709"/>
                  </a:lnTo>
                  <a:lnTo>
                    <a:pt x="57150" y="2828925"/>
                  </a:lnTo>
                  <a:lnTo>
                    <a:pt x="57150" y="2825127"/>
                  </a:lnTo>
                  <a:close/>
                </a:path>
                <a:path w="76200" h="7191375">
                  <a:moveTo>
                    <a:pt x="57150" y="1577352"/>
                  </a:moveTo>
                  <a:lnTo>
                    <a:pt x="32372" y="1552575"/>
                  </a:lnTo>
                  <a:lnTo>
                    <a:pt x="24790" y="1552575"/>
                  </a:lnTo>
                  <a:lnTo>
                    <a:pt x="0" y="1577352"/>
                  </a:lnTo>
                  <a:lnTo>
                    <a:pt x="0" y="1584934"/>
                  </a:lnTo>
                  <a:lnTo>
                    <a:pt x="24790" y="1609725"/>
                  </a:lnTo>
                  <a:lnTo>
                    <a:pt x="32372" y="1609725"/>
                  </a:lnTo>
                  <a:lnTo>
                    <a:pt x="57150" y="1584934"/>
                  </a:lnTo>
                  <a:lnTo>
                    <a:pt x="57150" y="1581150"/>
                  </a:lnTo>
                  <a:lnTo>
                    <a:pt x="57150" y="1577352"/>
                  </a:lnTo>
                  <a:close/>
                </a:path>
                <a:path w="76200" h="7191375">
                  <a:moveTo>
                    <a:pt x="57150" y="24777"/>
                  </a:moveTo>
                  <a:lnTo>
                    <a:pt x="32372" y="0"/>
                  </a:lnTo>
                  <a:lnTo>
                    <a:pt x="24790" y="0"/>
                  </a:lnTo>
                  <a:lnTo>
                    <a:pt x="0" y="24777"/>
                  </a:lnTo>
                  <a:lnTo>
                    <a:pt x="0" y="32359"/>
                  </a:lnTo>
                  <a:lnTo>
                    <a:pt x="24790" y="57150"/>
                  </a:lnTo>
                  <a:lnTo>
                    <a:pt x="32372" y="57150"/>
                  </a:lnTo>
                  <a:lnTo>
                    <a:pt x="57150" y="32359"/>
                  </a:lnTo>
                  <a:lnTo>
                    <a:pt x="57150" y="28575"/>
                  </a:lnTo>
                  <a:lnTo>
                    <a:pt x="57150" y="24777"/>
                  </a:lnTo>
                  <a:close/>
                </a:path>
                <a:path w="76200" h="7191375">
                  <a:moveTo>
                    <a:pt x="76200" y="6844678"/>
                  </a:moveTo>
                  <a:lnTo>
                    <a:pt x="51422" y="6819900"/>
                  </a:lnTo>
                  <a:lnTo>
                    <a:pt x="43840" y="6819900"/>
                  </a:lnTo>
                  <a:lnTo>
                    <a:pt x="19050" y="6844678"/>
                  </a:lnTo>
                  <a:lnTo>
                    <a:pt x="19050" y="6852259"/>
                  </a:lnTo>
                  <a:lnTo>
                    <a:pt x="43840" y="6877050"/>
                  </a:lnTo>
                  <a:lnTo>
                    <a:pt x="51422" y="6877050"/>
                  </a:lnTo>
                  <a:lnTo>
                    <a:pt x="76200" y="6852259"/>
                  </a:lnTo>
                  <a:lnTo>
                    <a:pt x="76200" y="6848475"/>
                  </a:lnTo>
                  <a:lnTo>
                    <a:pt x="76200" y="684467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90460" y="1494845"/>
            <a:ext cx="9216523" cy="753873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1900" b="1" spc="-150" dirty="0">
                <a:solidFill>
                  <a:srgbClr val="645045"/>
                </a:solidFill>
                <a:latin typeface="Arial"/>
                <a:cs typeface="Arial"/>
              </a:rPr>
              <a:t>Step</a:t>
            </a:r>
            <a:r>
              <a:rPr sz="1900" b="1" spc="40" dirty="0">
                <a:solidFill>
                  <a:srgbClr val="645045"/>
                </a:solidFill>
                <a:latin typeface="Arial"/>
                <a:cs typeface="Arial"/>
              </a:rPr>
              <a:t> </a:t>
            </a:r>
            <a:r>
              <a:rPr sz="1900" b="1" spc="-50" dirty="0">
                <a:solidFill>
                  <a:srgbClr val="645045"/>
                </a:solidFill>
                <a:latin typeface="Arial"/>
                <a:cs typeface="Arial"/>
              </a:rPr>
              <a:t>1</a:t>
            </a:r>
            <a:endParaRPr sz="1900" dirty="0">
              <a:latin typeface="Arial"/>
              <a:cs typeface="Arial"/>
            </a:endParaRPr>
          </a:p>
          <a:p>
            <a:pPr marL="382270" marR="440690">
              <a:lnSpc>
                <a:spcPct val="117600"/>
              </a:lnSpc>
              <a:spcBef>
                <a:spcPts val="35"/>
              </a:spcBef>
            </a:pPr>
            <a:r>
              <a:rPr sz="1700" b="1" spc="-35" dirty="0">
                <a:latin typeface="Arial"/>
                <a:cs typeface="Arial"/>
              </a:rPr>
              <a:t>Data</a:t>
            </a:r>
            <a:r>
              <a:rPr sz="1700" b="1" spc="-30" dirty="0">
                <a:latin typeface="Arial"/>
                <a:cs typeface="Arial"/>
              </a:rPr>
              <a:t> </a:t>
            </a:r>
            <a:r>
              <a:rPr sz="1700" b="1" spc="-85" dirty="0">
                <a:latin typeface="Arial"/>
                <a:cs typeface="Arial"/>
              </a:rPr>
              <a:t>Import</a:t>
            </a:r>
            <a:r>
              <a:rPr sz="1700" b="1" spc="-30" dirty="0">
                <a:latin typeface="Arial"/>
                <a:cs typeface="Arial"/>
              </a:rPr>
              <a:t> </a:t>
            </a:r>
            <a:r>
              <a:rPr sz="1700" b="1" spc="-25" dirty="0">
                <a:latin typeface="Arial"/>
                <a:cs typeface="Arial"/>
              </a:rPr>
              <a:t>and </a:t>
            </a:r>
            <a:r>
              <a:rPr sz="1700" b="1" spc="-65" dirty="0">
                <a:latin typeface="Arial"/>
                <a:cs typeface="Arial"/>
              </a:rPr>
              <a:t>Cleaning</a:t>
            </a:r>
            <a:r>
              <a:rPr sz="1700" spc="-65" dirty="0">
                <a:latin typeface="Arial"/>
                <a:cs typeface="Arial"/>
              </a:rPr>
              <a:t>: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Import</a:t>
            </a:r>
            <a:r>
              <a:rPr sz="1700" dirty="0">
                <a:latin typeface="Arial"/>
                <a:cs typeface="Arial"/>
              </a:rPr>
              <a:t> data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into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30" dirty="0">
                <a:latin typeface="Arial"/>
                <a:cs typeface="Arial"/>
              </a:rPr>
              <a:t>Power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75" dirty="0">
                <a:latin typeface="Arial"/>
                <a:cs typeface="Arial"/>
              </a:rPr>
              <a:t>BI</a:t>
            </a:r>
            <a:r>
              <a:rPr sz="1700" dirty="0">
                <a:latin typeface="Arial"/>
                <a:cs typeface="Arial"/>
              </a:rPr>
              <a:t> from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30" dirty="0">
                <a:latin typeface="Arial"/>
                <a:cs typeface="Arial"/>
              </a:rPr>
              <a:t>Excel,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followed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by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initial </a:t>
            </a:r>
            <a:r>
              <a:rPr sz="1700" spc="-20" dirty="0">
                <a:latin typeface="Arial"/>
                <a:cs typeface="Arial"/>
              </a:rPr>
              <a:t>data </a:t>
            </a:r>
            <a:r>
              <a:rPr sz="1700" dirty="0">
                <a:latin typeface="Arial"/>
                <a:cs typeface="Arial"/>
              </a:rPr>
              <a:t>validation, cleaning,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and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transformation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using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30" dirty="0">
                <a:latin typeface="Arial"/>
                <a:cs typeface="Arial"/>
              </a:rPr>
              <a:t>Power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Query to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60" dirty="0">
                <a:latin typeface="Arial"/>
                <a:cs typeface="Arial"/>
              </a:rPr>
              <a:t>ensure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data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accuracy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and </a:t>
            </a:r>
            <a:r>
              <a:rPr sz="1700" spc="-10" dirty="0">
                <a:latin typeface="Arial"/>
                <a:cs typeface="Arial"/>
              </a:rPr>
              <a:t>consistency.</a:t>
            </a:r>
            <a:endParaRPr sz="17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55"/>
              </a:spcBef>
            </a:pPr>
            <a:endParaRPr sz="17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900" b="1" spc="-150" dirty="0">
                <a:solidFill>
                  <a:srgbClr val="645045"/>
                </a:solidFill>
                <a:latin typeface="Arial"/>
                <a:cs typeface="Arial"/>
              </a:rPr>
              <a:t>Step</a:t>
            </a:r>
            <a:r>
              <a:rPr sz="1900" b="1" spc="40" dirty="0">
                <a:solidFill>
                  <a:srgbClr val="645045"/>
                </a:solidFill>
                <a:latin typeface="Arial"/>
                <a:cs typeface="Arial"/>
              </a:rPr>
              <a:t> </a:t>
            </a:r>
            <a:r>
              <a:rPr sz="1900" b="1" spc="-50" dirty="0">
                <a:solidFill>
                  <a:srgbClr val="645045"/>
                </a:solidFill>
                <a:latin typeface="Arial"/>
                <a:cs typeface="Arial"/>
              </a:rPr>
              <a:t>2</a:t>
            </a:r>
            <a:endParaRPr sz="1900" dirty="0">
              <a:latin typeface="Arial"/>
              <a:cs typeface="Arial"/>
            </a:endParaRPr>
          </a:p>
          <a:p>
            <a:pPr marL="382270" marR="714375">
              <a:lnSpc>
                <a:spcPct val="117600"/>
              </a:lnSpc>
              <a:spcBef>
                <a:spcPts val="35"/>
              </a:spcBef>
            </a:pPr>
            <a:r>
              <a:rPr sz="1700" b="1" spc="-35" dirty="0">
                <a:latin typeface="Arial"/>
                <a:cs typeface="Arial"/>
              </a:rPr>
              <a:t>Data</a:t>
            </a:r>
            <a:r>
              <a:rPr sz="1700" b="1" spc="-15" dirty="0">
                <a:latin typeface="Arial"/>
                <a:cs typeface="Arial"/>
              </a:rPr>
              <a:t> </a:t>
            </a:r>
            <a:r>
              <a:rPr sz="1700" b="1" spc="-75" dirty="0">
                <a:latin typeface="Arial"/>
                <a:cs typeface="Arial"/>
              </a:rPr>
              <a:t>Modeling</a:t>
            </a:r>
            <a:r>
              <a:rPr sz="1700" b="1" spc="-15" dirty="0">
                <a:latin typeface="Arial"/>
                <a:cs typeface="Arial"/>
              </a:rPr>
              <a:t> </a:t>
            </a:r>
            <a:r>
              <a:rPr sz="1700" b="1" spc="-25" dirty="0">
                <a:latin typeface="Arial"/>
                <a:cs typeface="Arial"/>
              </a:rPr>
              <a:t>and</a:t>
            </a:r>
            <a:r>
              <a:rPr sz="1700" b="1" spc="-15" dirty="0">
                <a:latin typeface="Arial"/>
                <a:cs typeface="Arial"/>
              </a:rPr>
              <a:t> </a:t>
            </a:r>
            <a:r>
              <a:rPr sz="1700" b="1" spc="-95" dirty="0">
                <a:latin typeface="Arial"/>
                <a:cs typeface="Arial"/>
              </a:rPr>
              <a:t>Structurin</a:t>
            </a:r>
            <a:r>
              <a:rPr sz="1700" spc="-95" dirty="0">
                <a:latin typeface="Arial"/>
                <a:cs typeface="Arial"/>
              </a:rPr>
              <a:t>g:</a:t>
            </a:r>
            <a:r>
              <a:rPr sz="1700" spc="20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Develop</a:t>
            </a:r>
            <a:r>
              <a:rPr sz="1700" spc="1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</a:t>
            </a:r>
            <a:r>
              <a:rPr sz="1700" spc="20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robust</a:t>
            </a:r>
            <a:r>
              <a:rPr sz="1700" spc="2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data</a:t>
            </a:r>
            <a:r>
              <a:rPr sz="1700" spc="2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model</a:t>
            </a:r>
            <a:r>
              <a:rPr sz="1700" spc="1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by</a:t>
            </a:r>
            <a:r>
              <a:rPr sz="1700" spc="2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defining</a:t>
            </a:r>
            <a:r>
              <a:rPr sz="1700" spc="20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relationships between</a:t>
            </a:r>
            <a:r>
              <a:rPr sz="1700" spc="-2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tables</a:t>
            </a:r>
            <a:r>
              <a:rPr sz="1700" spc="-2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and</a:t>
            </a:r>
            <a:r>
              <a:rPr sz="1700" spc="-25" dirty="0">
                <a:latin typeface="Arial"/>
                <a:cs typeface="Arial"/>
              </a:rPr>
              <a:t> </a:t>
            </a:r>
            <a:r>
              <a:rPr sz="1700" spc="-35" dirty="0">
                <a:latin typeface="Arial"/>
                <a:cs typeface="Arial"/>
              </a:rPr>
              <a:t>structuring</a:t>
            </a:r>
            <a:r>
              <a:rPr sz="1700" spc="-20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the</a:t>
            </a:r>
            <a:r>
              <a:rPr sz="1700" spc="-2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data</a:t>
            </a:r>
            <a:r>
              <a:rPr sz="1700" spc="-2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to</a:t>
            </a:r>
            <a:r>
              <a:rPr sz="1700" spc="-2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support insightful</a:t>
            </a:r>
            <a:r>
              <a:rPr sz="1700" spc="-2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analysis.</a:t>
            </a:r>
            <a:endParaRPr sz="17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55"/>
              </a:spcBef>
            </a:pPr>
            <a:endParaRPr sz="17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900" b="1" spc="-150" dirty="0">
                <a:solidFill>
                  <a:srgbClr val="645045"/>
                </a:solidFill>
                <a:latin typeface="Arial"/>
                <a:cs typeface="Arial"/>
              </a:rPr>
              <a:t>Step</a:t>
            </a:r>
            <a:r>
              <a:rPr sz="1900" b="1" spc="40" dirty="0">
                <a:solidFill>
                  <a:srgbClr val="645045"/>
                </a:solidFill>
                <a:latin typeface="Arial"/>
                <a:cs typeface="Arial"/>
              </a:rPr>
              <a:t> </a:t>
            </a:r>
            <a:r>
              <a:rPr sz="1900" b="1" spc="-50" dirty="0">
                <a:solidFill>
                  <a:srgbClr val="645045"/>
                </a:solidFill>
                <a:latin typeface="Arial"/>
                <a:cs typeface="Arial"/>
              </a:rPr>
              <a:t>3</a:t>
            </a:r>
            <a:endParaRPr sz="1900" dirty="0">
              <a:latin typeface="Arial"/>
              <a:cs typeface="Arial"/>
            </a:endParaRPr>
          </a:p>
          <a:p>
            <a:pPr marL="382270" marR="47625">
              <a:lnSpc>
                <a:spcPct val="117600"/>
              </a:lnSpc>
              <a:spcBef>
                <a:spcPts val="40"/>
              </a:spcBef>
            </a:pPr>
            <a:r>
              <a:rPr sz="1700" b="1" spc="-85" dirty="0">
                <a:latin typeface="Arial"/>
                <a:cs typeface="Arial"/>
              </a:rPr>
              <a:t>Measure</a:t>
            </a:r>
            <a:r>
              <a:rPr sz="1700" b="1" spc="-35" dirty="0">
                <a:latin typeface="Arial"/>
                <a:cs typeface="Arial"/>
              </a:rPr>
              <a:t> </a:t>
            </a:r>
            <a:r>
              <a:rPr sz="1700" b="1" spc="-110" dirty="0">
                <a:latin typeface="Arial"/>
                <a:cs typeface="Arial"/>
              </a:rPr>
              <a:t>Development</a:t>
            </a:r>
            <a:r>
              <a:rPr sz="1700" b="1" spc="-10" dirty="0">
                <a:latin typeface="Arial"/>
                <a:cs typeface="Arial"/>
              </a:rPr>
              <a:t> </a:t>
            </a:r>
            <a:r>
              <a:rPr sz="1700" b="1" spc="-45" dirty="0">
                <a:latin typeface="Arial"/>
                <a:cs typeface="Arial"/>
              </a:rPr>
              <a:t>with</a:t>
            </a:r>
            <a:r>
              <a:rPr sz="1700" b="1" spc="-75" dirty="0">
                <a:latin typeface="Arial"/>
                <a:cs typeface="Arial"/>
              </a:rPr>
              <a:t> </a:t>
            </a:r>
            <a:r>
              <a:rPr sz="1700" b="1" spc="-20" dirty="0">
                <a:latin typeface="Arial"/>
                <a:cs typeface="Arial"/>
              </a:rPr>
              <a:t>DAX</a:t>
            </a:r>
            <a:r>
              <a:rPr sz="1700" spc="-20" dirty="0">
                <a:latin typeface="Arial"/>
                <a:cs typeface="Arial"/>
              </a:rPr>
              <a:t>:</a:t>
            </a:r>
            <a:r>
              <a:rPr sz="1700" spc="-9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Utilize</a:t>
            </a:r>
            <a:r>
              <a:rPr sz="1700" spc="-30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DAX</a:t>
            </a:r>
            <a:r>
              <a:rPr sz="1700" spc="-3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(Data</a:t>
            </a:r>
            <a:r>
              <a:rPr sz="1700" spc="-30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Analysis</a:t>
            </a:r>
            <a:r>
              <a:rPr sz="1700" spc="-30" dirty="0">
                <a:latin typeface="Arial"/>
                <a:cs typeface="Arial"/>
              </a:rPr>
              <a:t> </a:t>
            </a:r>
            <a:r>
              <a:rPr sz="1700" spc="-65" dirty="0">
                <a:latin typeface="Arial"/>
                <a:cs typeface="Arial"/>
              </a:rPr>
              <a:t>Expressions)</a:t>
            </a:r>
            <a:r>
              <a:rPr sz="1700" spc="-3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to</a:t>
            </a:r>
            <a:r>
              <a:rPr sz="1700" spc="-3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create</a:t>
            </a:r>
            <a:r>
              <a:rPr sz="1700" spc="-30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calculated </a:t>
            </a:r>
            <a:r>
              <a:rPr sz="1700" spc="-75" dirty="0">
                <a:latin typeface="Arial"/>
                <a:cs typeface="Arial"/>
              </a:rPr>
              <a:t>measures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and</a:t>
            </a:r>
            <a:r>
              <a:rPr sz="1700" spc="-1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key</a:t>
            </a:r>
            <a:r>
              <a:rPr sz="1700" spc="-1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performance</a:t>
            </a:r>
            <a:r>
              <a:rPr sz="1700" spc="-2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indicators</a:t>
            </a:r>
            <a:r>
              <a:rPr sz="1700" spc="-15" dirty="0">
                <a:latin typeface="Arial"/>
                <a:cs typeface="Arial"/>
              </a:rPr>
              <a:t> </a:t>
            </a:r>
            <a:r>
              <a:rPr sz="1700" spc="-125" dirty="0">
                <a:latin typeface="Arial"/>
                <a:cs typeface="Arial"/>
              </a:rPr>
              <a:t>(KPIs)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that</a:t>
            </a:r>
            <a:r>
              <a:rPr sz="1700" spc="-1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align</a:t>
            </a:r>
            <a:r>
              <a:rPr sz="1700" spc="-2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with</a:t>
            </a:r>
            <a:r>
              <a:rPr sz="1700" spc="-1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the</a:t>
            </a:r>
            <a:r>
              <a:rPr sz="1700" spc="-20" dirty="0">
                <a:latin typeface="Arial"/>
                <a:cs typeface="Arial"/>
              </a:rPr>
              <a:t> </a:t>
            </a:r>
            <a:r>
              <a:rPr sz="1700" spc="-65" dirty="0">
                <a:latin typeface="Arial"/>
                <a:cs typeface="Arial"/>
              </a:rPr>
              <a:t>business</a:t>
            </a:r>
            <a:r>
              <a:rPr sz="1700" spc="-1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objectives</a:t>
            </a:r>
            <a:r>
              <a:rPr sz="1700" spc="-1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and </a:t>
            </a:r>
            <a:r>
              <a:rPr sz="1700" dirty="0">
                <a:latin typeface="Arial"/>
                <a:cs typeface="Arial"/>
              </a:rPr>
              <a:t>analytical</a:t>
            </a:r>
            <a:r>
              <a:rPr sz="1700" spc="60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needs.</a:t>
            </a:r>
            <a:endParaRPr sz="17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55"/>
              </a:spcBef>
            </a:pPr>
            <a:endParaRPr sz="17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900" b="1" spc="-150" dirty="0">
                <a:solidFill>
                  <a:srgbClr val="645045"/>
                </a:solidFill>
                <a:latin typeface="Arial"/>
                <a:cs typeface="Arial"/>
              </a:rPr>
              <a:t>Step</a:t>
            </a:r>
            <a:r>
              <a:rPr sz="1900" b="1" spc="40" dirty="0">
                <a:solidFill>
                  <a:srgbClr val="645045"/>
                </a:solidFill>
                <a:latin typeface="Arial"/>
                <a:cs typeface="Arial"/>
              </a:rPr>
              <a:t> </a:t>
            </a:r>
            <a:r>
              <a:rPr sz="1900" b="1" spc="-50" dirty="0">
                <a:solidFill>
                  <a:srgbClr val="645045"/>
                </a:solidFill>
                <a:latin typeface="Arial"/>
                <a:cs typeface="Arial"/>
              </a:rPr>
              <a:t>4</a:t>
            </a:r>
            <a:endParaRPr sz="1900" dirty="0">
              <a:latin typeface="Arial"/>
              <a:cs typeface="Arial"/>
            </a:endParaRPr>
          </a:p>
          <a:p>
            <a:pPr marL="382270" marR="63500">
              <a:lnSpc>
                <a:spcPct val="117600"/>
              </a:lnSpc>
              <a:spcBef>
                <a:spcPts val="35"/>
              </a:spcBef>
            </a:pPr>
            <a:r>
              <a:rPr sz="1700" b="1" spc="-35" dirty="0">
                <a:latin typeface="Arial"/>
                <a:cs typeface="Arial"/>
              </a:rPr>
              <a:t>Data</a:t>
            </a:r>
            <a:r>
              <a:rPr sz="1700" b="1" spc="-50" dirty="0">
                <a:latin typeface="Arial"/>
                <a:cs typeface="Arial"/>
              </a:rPr>
              <a:t> </a:t>
            </a:r>
            <a:r>
              <a:rPr sz="1700" b="1" spc="-55" dirty="0">
                <a:latin typeface="Arial"/>
                <a:cs typeface="Arial"/>
              </a:rPr>
              <a:t>Validation</a:t>
            </a:r>
            <a:r>
              <a:rPr sz="1700" b="1" spc="-35" dirty="0">
                <a:latin typeface="Arial"/>
                <a:cs typeface="Arial"/>
              </a:rPr>
              <a:t> </a:t>
            </a:r>
            <a:r>
              <a:rPr sz="1700" b="1" spc="-25" dirty="0">
                <a:latin typeface="Arial"/>
                <a:cs typeface="Arial"/>
              </a:rPr>
              <a:t>and</a:t>
            </a:r>
            <a:r>
              <a:rPr sz="1700" b="1" spc="-40" dirty="0">
                <a:latin typeface="Arial"/>
                <a:cs typeface="Arial"/>
              </a:rPr>
              <a:t> </a:t>
            </a:r>
            <a:r>
              <a:rPr sz="1700" b="1" spc="-45" dirty="0">
                <a:latin typeface="Arial"/>
                <a:cs typeface="Arial"/>
              </a:rPr>
              <a:t>Quality</a:t>
            </a:r>
            <a:r>
              <a:rPr sz="1700" b="1" spc="-40" dirty="0">
                <a:latin typeface="Arial"/>
                <a:cs typeface="Arial"/>
              </a:rPr>
              <a:t> </a:t>
            </a:r>
            <a:r>
              <a:rPr sz="1700" b="1" spc="-120" dirty="0">
                <a:latin typeface="Arial"/>
                <a:cs typeface="Arial"/>
              </a:rPr>
              <a:t>Assurance</a:t>
            </a:r>
            <a:r>
              <a:rPr sz="1700" spc="-120" dirty="0">
                <a:latin typeface="Arial"/>
                <a:cs typeface="Arial"/>
              </a:rPr>
              <a:t>: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Conduct </a:t>
            </a:r>
            <a:r>
              <a:rPr sz="1700" dirty="0">
                <a:latin typeface="Arial"/>
                <a:cs typeface="Arial"/>
              </a:rPr>
              <a:t>a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thorough </a:t>
            </a:r>
            <a:r>
              <a:rPr sz="1700" dirty="0">
                <a:latin typeface="Arial"/>
                <a:cs typeface="Arial"/>
              </a:rPr>
              <a:t>validation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spc="-45" dirty="0">
                <a:latin typeface="Arial"/>
                <a:cs typeface="Arial"/>
              </a:rPr>
              <a:t>process</a:t>
            </a:r>
            <a:r>
              <a:rPr sz="1700" spc="-1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to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spc="-60" dirty="0">
                <a:latin typeface="Arial"/>
                <a:cs typeface="Arial"/>
              </a:rPr>
              <a:t>ensure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that </a:t>
            </a:r>
            <a:r>
              <a:rPr sz="1700" dirty="0">
                <a:latin typeface="Arial"/>
                <a:cs typeface="Arial"/>
              </a:rPr>
              <a:t>all</a:t>
            </a:r>
            <a:r>
              <a:rPr sz="1700" spc="3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data</a:t>
            </a:r>
            <a:r>
              <a:rPr sz="1700" spc="30" dirty="0">
                <a:latin typeface="Arial"/>
                <a:cs typeface="Arial"/>
              </a:rPr>
              <a:t> </a:t>
            </a:r>
            <a:r>
              <a:rPr sz="1700" spc="-35" dirty="0">
                <a:latin typeface="Arial"/>
                <a:cs typeface="Arial"/>
              </a:rPr>
              <a:t>transformations</a:t>
            </a:r>
            <a:r>
              <a:rPr sz="1700" spc="3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and</a:t>
            </a:r>
            <a:r>
              <a:rPr sz="1700" spc="30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calculations</a:t>
            </a:r>
            <a:r>
              <a:rPr sz="1700" spc="3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are</a:t>
            </a:r>
            <a:r>
              <a:rPr sz="1700" spc="30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accurate</a:t>
            </a:r>
            <a:r>
              <a:rPr sz="1700" spc="3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and</a:t>
            </a:r>
            <a:r>
              <a:rPr sz="1700" spc="30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reliable.</a:t>
            </a:r>
            <a:endParaRPr sz="17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55"/>
              </a:spcBef>
            </a:pPr>
            <a:endParaRPr sz="1700" dirty="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</a:pPr>
            <a:r>
              <a:rPr sz="1900" b="1" spc="-150" dirty="0">
                <a:solidFill>
                  <a:srgbClr val="645045"/>
                </a:solidFill>
                <a:latin typeface="Arial"/>
                <a:cs typeface="Arial"/>
              </a:rPr>
              <a:t>Step</a:t>
            </a:r>
            <a:r>
              <a:rPr sz="1900" b="1" spc="40" dirty="0">
                <a:solidFill>
                  <a:srgbClr val="645045"/>
                </a:solidFill>
                <a:latin typeface="Arial"/>
                <a:cs typeface="Arial"/>
              </a:rPr>
              <a:t> </a:t>
            </a:r>
            <a:r>
              <a:rPr sz="1900" b="1" spc="-50" dirty="0">
                <a:solidFill>
                  <a:srgbClr val="645045"/>
                </a:solidFill>
                <a:latin typeface="Arial"/>
                <a:cs typeface="Arial"/>
              </a:rPr>
              <a:t>5</a:t>
            </a:r>
            <a:endParaRPr sz="1900" dirty="0">
              <a:latin typeface="Arial"/>
              <a:cs typeface="Arial"/>
            </a:endParaRPr>
          </a:p>
          <a:p>
            <a:pPr marL="382270" marR="5080" algn="just">
              <a:lnSpc>
                <a:spcPct val="117600"/>
              </a:lnSpc>
              <a:spcBef>
                <a:spcPts val="35"/>
              </a:spcBef>
            </a:pPr>
            <a:r>
              <a:rPr sz="1700" b="1" spc="-90" dirty="0">
                <a:latin typeface="Arial"/>
                <a:cs typeface="Arial"/>
              </a:rPr>
              <a:t>Dashboard</a:t>
            </a:r>
            <a:r>
              <a:rPr sz="1700" b="1" spc="-30" dirty="0">
                <a:latin typeface="Arial"/>
                <a:cs typeface="Arial"/>
              </a:rPr>
              <a:t> </a:t>
            </a:r>
            <a:r>
              <a:rPr sz="1700" b="1" spc="-125" dirty="0">
                <a:latin typeface="Arial"/>
                <a:cs typeface="Arial"/>
              </a:rPr>
              <a:t>Design</a:t>
            </a:r>
            <a:r>
              <a:rPr sz="1700" b="1" spc="5" dirty="0">
                <a:latin typeface="Arial"/>
                <a:cs typeface="Arial"/>
              </a:rPr>
              <a:t> </a:t>
            </a:r>
            <a:r>
              <a:rPr sz="1700" b="1" spc="-25" dirty="0">
                <a:latin typeface="Arial"/>
                <a:cs typeface="Arial"/>
              </a:rPr>
              <a:t>and</a:t>
            </a:r>
            <a:r>
              <a:rPr sz="1700" b="1" spc="-65" dirty="0">
                <a:latin typeface="Arial"/>
                <a:cs typeface="Arial"/>
              </a:rPr>
              <a:t> Visualization</a:t>
            </a:r>
            <a:r>
              <a:rPr sz="1700" spc="-65" dirty="0">
                <a:latin typeface="Arial"/>
                <a:cs typeface="Arial"/>
              </a:rPr>
              <a:t>: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Design</a:t>
            </a:r>
            <a:r>
              <a:rPr sz="1700" dirty="0">
                <a:latin typeface="Arial"/>
                <a:cs typeface="Arial"/>
              </a:rPr>
              <a:t> and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build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an </a:t>
            </a:r>
            <a:r>
              <a:rPr sz="1700" spc="-10" dirty="0">
                <a:latin typeface="Arial"/>
                <a:cs typeface="Arial"/>
              </a:rPr>
              <a:t>interactive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dashboard </a:t>
            </a:r>
            <a:r>
              <a:rPr sz="1700" spc="-10" dirty="0">
                <a:latin typeface="Arial"/>
                <a:cs typeface="Arial"/>
              </a:rPr>
              <a:t>using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Power </a:t>
            </a:r>
            <a:r>
              <a:rPr sz="1700" spc="-50" dirty="0">
                <a:latin typeface="Arial"/>
                <a:cs typeface="Arial"/>
              </a:rPr>
              <a:t>BI’s</a:t>
            </a:r>
            <a:r>
              <a:rPr sz="1700" spc="-1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visualization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capabilities,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spc="-30" dirty="0">
                <a:latin typeface="Arial"/>
                <a:cs typeface="Arial"/>
              </a:rPr>
              <a:t>selecting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appropriate</a:t>
            </a:r>
            <a:r>
              <a:rPr sz="1700" spc="-10" dirty="0">
                <a:latin typeface="Arial"/>
                <a:cs typeface="Arial"/>
              </a:rPr>
              <a:t> visual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spc="-70" dirty="0">
                <a:latin typeface="Arial"/>
                <a:cs typeface="Arial"/>
              </a:rPr>
              <a:t>elements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to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effectively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communicate </a:t>
            </a:r>
            <a:r>
              <a:rPr sz="1700" spc="-30" dirty="0">
                <a:latin typeface="Arial"/>
                <a:cs typeface="Arial"/>
              </a:rPr>
              <a:t>insights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and</a:t>
            </a:r>
            <a:r>
              <a:rPr sz="1700" spc="10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support</a:t>
            </a:r>
            <a:r>
              <a:rPr sz="1700" spc="10" dirty="0">
                <a:latin typeface="Arial"/>
                <a:cs typeface="Arial"/>
              </a:rPr>
              <a:t> </a:t>
            </a:r>
            <a:r>
              <a:rPr sz="1700" spc="-45" dirty="0">
                <a:latin typeface="Arial"/>
                <a:cs typeface="Arial"/>
              </a:rPr>
              <a:t>data-</a:t>
            </a:r>
            <a:r>
              <a:rPr sz="1700" dirty="0">
                <a:latin typeface="Arial"/>
                <a:cs typeface="Arial"/>
              </a:rPr>
              <a:t>driven</a:t>
            </a:r>
            <a:r>
              <a:rPr sz="1700" spc="10" dirty="0">
                <a:latin typeface="Arial"/>
                <a:cs typeface="Arial"/>
              </a:rPr>
              <a:t> </a:t>
            </a:r>
            <a:r>
              <a:rPr sz="1700" spc="-50" dirty="0">
                <a:latin typeface="Arial"/>
                <a:cs typeface="Arial"/>
              </a:rPr>
              <a:t>decision-</a:t>
            </a:r>
            <a:r>
              <a:rPr sz="1700" spc="-10" dirty="0">
                <a:latin typeface="Arial"/>
                <a:cs typeface="Arial"/>
              </a:rPr>
              <a:t>making.</a:t>
            </a:r>
            <a:endParaRPr lang="en-IN" sz="1700" dirty="0">
              <a:latin typeface="Arial"/>
              <a:cs typeface="Arial"/>
            </a:endParaRPr>
          </a:p>
          <a:p>
            <a:pPr marL="68961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800" b="1" spc="-75" dirty="0">
                <a:latin typeface="Arial"/>
                <a:cs typeface="Arial"/>
              </a:rPr>
              <a:t>Visualization</a:t>
            </a:r>
            <a:r>
              <a:rPr lang="en-IN" sz="1800" b="1" spc="-50" dirty="0">
                <a:latin typeface="Arial"/>
                <a:cs typeface="Arial"/>
              </a:rPr>
              <a:t> </a:t>
            </a:r>
            <a:r>
              <a:rPr lang="en-IN" sz="1800" b="1" spc="-95" dirty="0">
                <a:latin typeface="Arial"/>
                <a:cs typeface="Arial"/>
              </a:rPr>
              <a:t>Tool</a:t>
            </a:r>
            <a:r>
              <a:rPr lang="en-IN" sz="1800" spc="-95" dirty="0">
                <a:latin typeface="Arial"/>
                <a:cs typeface="Arial"/>
              </a:rPr>
              <a:t>:</a:t>
            </a:r>
            <a:r>
              <a:rPr lang="en-IN" sz="1800" spc="-30" dirty="0">
                <a:latin typeface="Arial"/>
                <a:cs typeface="Arial"/>
              </a:rPr>
              <a:t> </a:t>
            </a:r>
            <a:r>
              <a:rPr lang="en-IN" sz="1800" spc="-25" dirty="0">
                <a:latin typeface="Arial"/>
                <a:cs typeface="Arial"/>
              </a:rPr>
              <a:t>Power</a:t>
            </a:r>
            <a:r>
              <a:rPr lang="en-IN" sz="1800" spc="-40" dirty="0">
                <a:latin typeface="Arial"/>
                <a:cs typeface="Arial"/>
              </a:rPr>
              <a:t> </a:t>
            </a:r>
            <a:r>
              <a:rPr lang="en-IN" sz="1800" spc="-25" dirty="0">
                <a:latin typeface="Arial"/>
                <a:cs typeface="Arial"/>
              </a:rPr>
              <a:t>BI</a:t>
            </a:r>
            <a:endParaRPr lang="en-IN" dirty="0">
              <a:latin typeface="Arial"/>
              <a:cs typeface="Arial"/>
            </a:endParaRPr>
          </a:p>
          <a:p>
            <a:pPr marL="68961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sz="1700" b="1" spc="-35" dirty="0">
                <a:latin typeface="Arial"/>
                <a:cs typeface="Arial"/>
              </a:rPr>
              <a:t>Data</a:t>
            </a:r>
            <a:r>
              <a:rPr sz="1700" b="1" spc="-40" dirty="0">
                <a:latin typeface="Arial"/>
                <a:cs typeface="Arial"/>
              </a:rPr>
              <a:t> </a:t>
            </a:r>
            <a:r>
              <a:rPr sz="1700" b="1" spc="-110" dirty="0">
                <a:latin typeface="Arial"/>
                <a:cs typeface="Arial"/>
              </a:rPr>
              <a:t>Source</a:t>
            </a:r>
            <a:r>
              <a:rPr sz="1700" spc="-110" dirty="0">
                <a:latin typeface="Arial"/>
                <a:cs typeface="Arial"/>
              </a:rPr>
              <a:t>:</a:t>
            </a:r>
            <a:r>
              <a:rPr sz="1700" spc="-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Excel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5356896" y="0"/>
            <a:ext cx="2931160" cy="631825"/>
          </a:xfrm>
          <a:custGeom>
            <a:avLst/>
            <a:gdLst/>
            <a:ahLst/>
            <a:cxnLst/>
            <a:rect l="l" t="t" r="r" b="b"/>
            <a:pathLst>
              <a:path w="2931159" h="631825">
                <a:moveTo>
                  <a:pt x="2931102" y="0"/>
                </a:moveTo>
                <a:lnTo>
                  <a:pt x="2931102" y="631646"/>
                </a:lnTo>
                <a:lnTo>
                  <a:pt x="0" y="631646"/>
                </a:lnTo>
                <a:lnTo>
                  <a:pt x="0" y="0"/>
                </a:lnTo>
                <a:lnTo>
                  <a:pt x="2931102" y="0"/>
                </a:lnTo>
                <a:close/>
              </a:path>
            </a:pathLst>
          </a:custGeom>
          <a:solidFill>
            <a:srgbClr val="8C6F21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5603219" cy="10287000"/>
            </a:xfrm>
            <a:custGeom>
              <a:avLst/>
              <a:gdLst/>
              <a:ahLst/>
              <a:cxnLst/>
              <a:rect l="l" t="t" r="r" b="b"/>
              <a:pathLst>
                <a:path w="15603219" h="10287000">
                  <a:moveTo>
                    <a:pt x="0" y="10286999"/>
                  </a:moveTo>
                  <a:lnTo>
                    <a:pt x="15602615" y="10286999"/>
                  </a:lnTo>
                  <a:lnTo>
                    <a:pt x="15602615" y="0"/>
                  </a:lnTo>
                  <a:lnTo>
                    <a:pt x="0" y="0"/>
                  </a:lnTo>
                  <a:lnTo>
                    <a:pt x="0" y="10286999"/>
                  </a:lnTo>
                  <a:close/>
                </a:path>
              </a:pathLst>
            </a:custGeom>
            <a:solidFill>
              <a:srgbClr val="ECEC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5602615" y="536839"/>
              <a:ext cx="2685415" cy="9750425"/>
            </a:xfrm>
            <a:custGeom>
              <a:avLst/>
              <a:gdLst/>
              <a:ahLst/>
              <a:cxnLst/>
              <a:rect l="l" t="t" r="r" b="b"/>
              <a:pathLst>
                <a:path w="2685415" h="9750425">
                  <a:moveTo>
                    <a:pt x="0" y="9750160"/>
                  </a:moveTo>
                  <a:lnTo>
                    <a:pt x="2685383" y="9750160"/>
                  </a:lnTo>
                  <a:lnTo>
                    <a:pt x="2685383" y="0"/>
                  </a:lnTo>
                  <a:lnTo>
                    <a:pt x="0" y="0"/>
                  </a:lnTo>
                  <a:lnTo>
                    <a:pt x="0" y="97501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00024" y="1189738"/>
              <a:ext cx="3621672" cy="361044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301040" y="5947609"/>
              <a:ext cx="3638767" cy="358449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626050" y="5947609"/>
              <a:ext cx="3595646" cy="358449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301040" y="1187641"/>
              <a:ext cx="3595645" cy="3584495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2303421" y="3591943"/>
              <a:ext cx="3024505" cy="2740025"/>
            </a:xfrm>
            <a:custGeom>
              <a:avLst/>
              <a:gdLst/>
              <a:ahLst/>
              <a:cxnLst/>
              <a:rect l="l" t="t" r="r" b="b"/>
              <a:pathLst>
                <a:path w="3024505" h="2740025">
                  <a:moveTo>
                    <a:pt x="3023903" y="2739433"/>
                  </a:moveTo>
                  <a:lnTo>
                    <a:pt x="0" y="2739433"/>
                  </a:lnTo>
                  <a:lnTo>
                    <a:pt x="0" y="0"/>
                  </a:lnTo>
                  <a:lnTo>
                    <a:pt x="3023903" y="0"/>
                  </a:lnTo>
                  <a:lnTo>
                    <a:pt x="3023903" y="2739433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2760774" y="4029277"/>
              <a:ext cx="2105025" cy="1536700"/>
            </a:xfrm>
            <a:custGeom>
              <a:avLst/>
              <a:gdLst/>
              <a:ahLst/>
              <a:cxnLst/>
              <a:rect l="l" t="t" r="r" b="b"/>
              <a:pathLst>
                <a:path w="2105025" h="1536700">
                  <a:moveTo>
                    <a:pt x="201337" y="1104900"/>
                  </a:moveTo>
                  <a:lnTo>
                    <a:pt x="97143" y="1104900"/>
                  </a:lnTo>
                  <a:lnTo>
                    <a:pt x="90859" y="1092200"/>
                  </a:lnTo>
                  <a:lnTo>
                    <a:pt x="85031" y="1079500"/>
                  </a:lnTo>
                  <a:lnTo>
                    <a:pt x="79694" y="1079500"/>
                  </a:lnTo>
                  <a:lnTo>
                    <a:pt x="66188" y="1041400"/>
                  </a:lnTo>
                  <a:lnTo>
                    <a:pt x="59167" y="1003300"/>
                  </a:lnTo>
                  <a:lnTo>
                    <a:pt x="56510" y="977900"/>
                  </a:lnTo>
                  <a:lnTo>
                    <a:pt x="56096" y="939800"/>
                  </a:lnTo>
                  <a:lnTo>
                    <a:pt x="56096" y="825500"/>
                  </a:lnTo>
                  <a:lnTo>
                    <a:pt x="62732" y="774700"/>
                  </a:lnTo>
                  <a:lnTo>
                    <a:pt x="80314" y="723900"/>
                  </a:lnTo>
                  <a:lnTo>
                    <a:pt x="107402" y="685800"/>
                  </a:lnTo>
                  <a:lnTo>
                    <a:pt x="142556" y="660400"/>
                  </a:lnTo>
                  <a:lnTo>
                    <a:pt x="184336" y="635000"/>
                  </a:lnTo>
                  <a:lnTo>
                    <a:pt x="231302" y="622300"/>
                  </a:lnTo>
                  <a:lnTo>
                    <a:pt x="231302" y="215900"/>
                  </a:lnTo>
                  <a:lnTo>
                    <a:pt x="233427" y="177800"/>
                  </a:lnTo>
                  <a:lnTo>
                    <a:pt x="240947" y="139700"/>
                  </a:lnTo>
                  <a:lnTo>
                    <a:pt x="255580" y="101600"/>
                  </a:lnTo>
                  <a:lnTo>
                    <a:pt x="279044" y="63500"/>
                  </a:lnTo>
                  <a:lnTo>
                    <a:pt x="312162" y="25400"/>
                  </a:lnTo>
                  <a:lnTo>
                    <a:pt x="350659" y="12700"/>
                  </a:lnTo>
                  <a:lnTo>
                    <a:pt x="392975" y="0"/>
                  </a:lnTo>
                  <a:lnTo>
                    <a:pt x="1736079" y="0"/>
                  </a:lnTo>
                  <a:lnTo>
                    <a:pt x="1781105" y="25400"/>
                  </a:lnTo>
                  <a:lnTo>
                    <a:pt x="1819120" y="50800"/>
                  </a:lnTo>
                  <a:lnTo>
                    <a:pt x="1828913" y="63500"/>
                  </a:lnTo>
                  <a:lnTo>
                    <a:pt x="384681" y="63500"/>
                  </a:lnTo>
                  <a:lnTo>
                    <a:pt x="348610" y="88900"/>
                  </a:lnTo>
                  <a:lnTo>
                    <a:pt x="320419" y="114300"/>
                  </a:lnTo>
                  <a:lnTo>
                    <a:pt x="301962" y="152400"/>
                  </a:lnTo>
                  <a:lnTo>
                    <a:pt x="295094" y="190500"/>
                  </a:lnTo>
                  <a:lnTo>
                    <a:pt x="295094" y="622300"/>
                  </a:lnTo>
                  <a:lnTo>
                    <a:pt x="1874850" y="622300"/>
                  </a:lnTo>
                  <a:lnTo>
                    <a:pt x="1896703" y="635000"/>
                  </a:lnTo>
                  <a:lnTo>
                    <a:pt x="1918193" y="635000"/>
                  </a:lnTo>
                  <a:lnTo>
                    <a:pt x="1939302" y="647700"/>
                  </a:lnTo>
                  <a:lnTo>
                    <a:pt x="1960007" y="647700"/>
                  </a:lnTo>
                  <a:lnTo>
                    <a:pt x="1998860" y="685800"/>
                  </a:lnTo>
                  <a:lnTo>
                    <a:pt x="239166" y="685800"/>
                  </a:lnTo>
                  <a:lnTo>
                    <a:pt x="231302" y="698500"/>
                  </a:lnTo>
                  <a:lnTo>
                    <a:pt x="198603" y="698500"/>
                  </a:lnTo>
                  <a:lnTo>
                    <a:pt x="182922" y="711200"/>
                  </a:lnTo>
                  <a:lnTo>
                    <a:pt x="144453" y="749300"/>
                  </a:lnTo>
                  <a:lnTo>
                    <a:pt x="122094" y="800100"/>
                  </a:lnTo>
                  <a:lnTo>
                    <a:pt x="119888" y="838200"/>
                  </a:lnTo>
                  <a:lnTo>
                    <a:pt x="119888" y="965200"/>
                  </a:lnTo>
                  <a:lnTo>
                    <a:pt x="122287" y="1003300"/>
                  </a:lnTo>
                  <a:lnTo>
                    <a:pt x="145852" y="1054100"/>
                  </a:lnTo>
                  <a:lnTo>
                    <a:pt x="185160" y="1092200"/>
                  </a:lnTo>
                  <a:lnTo>
                    <a:pt x="201337" y="1104900"/>
                  </a:lnTo>
                  <a:close/>
                </a:path>
                <a:path w="2105025" h="1536700">
                  <a:moveTo>
                    <a:pt x="1874850" y="622300"/>
                  </a:moveTo>
                  <a:lnTo>
                    <a:pt x="1811058" y="622300"/>
                  </a:lnTo>
                  <a:lnTo>
                    <a:pt x="1811058" y="228600"/>
                  </a:lnTo>
                  <a:lnTo>
                    <a:pt x="1810565" y="190500"/>
                  </a:lnTo>
                  <a:lnTo>
                    <a:pt x="1799041" y="139700"/>
                  </a:lnTo>
                  <a:lnTo>
                    <a:pt x="1758214" y="88900"/>
                  </a:lnTo>
                  <a:lnTo>
                    <a:pt x="1729568" y="63500"/>
                  </a:lnTo>
                  <a:lnTo>
                    <a:pt x="1828913" y="63500"/>
                  </a:lnTo>
                  <a:lnTo>
                    <a:pt x="1848499" y="88900"/>
                  </a:lnTo>
                  <a:lnTo>
                    <a:pt x="1867617" y="139700"/>
                  </a:lnTo>
                  <a:lnTo>
                    <a:pt x="1874850" y="190500"/>
                  </a:lnTo>
                  <a:lnTo>
                    <a:pt x="1874850" y="622300"/>
                  </a:lnTo>
                  <a:close/>
                </a:path>
                <a:path w="2105025" h="1536700">
                  <a:moveTo>
                    <a:pt x="399321" y="622300"/>
                  </a:moveTo>
                  <a:lnTo>
                    <a:pt x="335437" y="622300"/>
                  </a:lnTo>
                  <a:lnTo>
                    <a:pt x="335112" y="584200"/>
                  </a:lnTo>
                  <a:lnTo>
                    <a:pt x="334748" y="533400"/>
                  </a:lnTo>
                  <a:lnTo>
                    <a:pt x="334745" y="444500"/>
                  </a:lnTo>
                  <a:lnTo>
                    <a:pt x="335529" y="393700"/>
                  </a:lnTo>
                  <a:lnTo>
                    <a:pt x="343485" y="355600"/>
                  </a:lnTo>
                  <a:lnTo>
                    <a:pt x="363626" y="317500"/>
                  </a:lnTo>
                  <a:lnTo>
                    <a:pt x="393916" y="279400"/>
                  </a:lnTo>
                  <a:lnTo>
                    <a:pt x="432316" y="266700"/>
                  </a:lnTo>
                  <a:lnTo>
                    <a:pt x="476790" y="254000"/>
                  </a:lnTo>
                  <a:lnTo>
                    <a:pt x="954200" y="254000"/>
                  </a:lnTo>
                  <a:lnTo>
                    <a:pt x="976635" y="266700"/>
                  </a:lnTo>
                  <a:lnTo>
                    <a:pt x="999674" y="266700"/>
                  </a:lnTo>
                  <a:lnTo>
                    <a:pt x="1020191" y="279400"/>
                  </a:lnTo>
                  <a:lnTo>
                    <a:pt x="1038083" y="292100"/>
                  </a:lnTo>
                  <a:lnTo>
                    <a:pt x="1053249" y="304800"/>
                  </a:lnTo>
                  <a:lnTo>
                    <a:pt x="1730727" y="304800"/>
                  </a:lnTo>
                  <a:lnTo>
                    <a:pt x="1742052" y="317500"/>
                  </a:lnTo>
                  <a:lnTo>
                    <a:pt x="475538" y="317500"/>
                  </a:lnTo>
                  <a:lnTo>
                    <a:pt x="452342" y="330200"/>
                  </a:lnTo>
                  <a:lnTo>
                    <a:pt x="431709" y="330200"/>
                  </a:lnTo>
                  <a:lnTo>
                    <a:pt x="415030" y="355600"/>
                  </a:lnTo>
                  <a:lnTo>
                    <a:pt x="403694" y="368300"/>
                  </a:lnTo>
                  <a:lnTo>
                    <a:pt x="400837" y="381000"/>
                  </a:lnTo>
                  <a:lnTo>
                    <a:pt x="399575" y="393700"/>
                  </a:lnTo>
                  <a:lnTo>
                    <a:pt x="399280" y="406400"/>
                  </a:lnTo>
                  <a:lnTo>
                    <a:pt x="399321" y="622300"/>
                  </a:lnTo>
                  <a:close/>
                </a:path>
                <a:path w="2105025" h="1536700">
                  <a:moveTo>
                    <a:pt x="1730727" y="304800"/>
                  </a:moveTo>
                  <a:lnTo>
                    <a:pt x="1053249" y="304800"/>
                  </a:lnTo>
                  <a:lnTo>
                    <a:pt x="1074898" y="292100"/>
                  </a:lnTo>
                  <a:lnTo>
                    <a:pt x="1100801" y="266700"/>
                  </a:lnTo>
                  <a:lnTo>
                    <a:pt x="1130226" y="266700"/>
                  </a:lnTo>
                  <a:lnTo>
                    <a:pt x="1162441" y="254000"/>
                  </a:lnTo>
                  <a:lnTo>
                    <a:pt x="1639851" y="254000"/>
                  </a:lnTo>
                  <a:lnTo>
                    <a:pt x="1662286" y="266700"/>
                  </a:lnTo>
                  <a:lnTo>
                    <a:pt x="1708076" y="279400"/>
                  </a:lnTo>
                  <a:lnTo>
                    <a:pt x="1730727" y="304800"/>
                  </a:lnTo>
                  <a:close/>
                </a:path>
                <a:path w="2105025" h="1536700">
                  <a:moveTo>
                    <a:pt x="1084972" y="622300"/>
                  </a:moveTo>
                  <a:lnTo>
                    <a:pt x="1021090" y="622300"/>
                  </a:lnTo>
                  <a:lnTo>
                    <a:pt x="1020277" y="508000"/>
                  </a:lnTo>
                  <a:lnTo>
                    <a:pt x="1020300" y="457200"/>
                  </a:lnTo>
                  <a:lnTo>
                    <a:pt x="1021148" y="393700"/>
                  </a:lnTo>
                  <a:lnTo>
                    <a:pt x="1014522" y="368300"/>
                  </a:lnTo>
                  <a:lnTo>
                    <a:pt x="997298" y="342900"/>
                  </a:lnTo>
                  <a:lnTo>
                    <a:pt x="971727" y="330200"/>
                  </a:lnTo>
                  <a:lnTo>
                    <a:pt x="940058" y="317500"/>
                  </a:lnTo>
                  <a:lnTo>
                    <a:pt x="1161189" y="317500"/>
                  </a:lnTo>
                  <a:lnTo>
                    <a:pt x="1137993" y="330200"/>
                  </a:lnTo>
                  <a:lnTo>
                    <a:pt x="1117360" y="330200"/>
                  </a:lnTo>
                  <a:lnTo>
                    <a:pt x="1100681" y="355600"/>
                  </a:lnTo>
                  <a:lnTo>
                    <a:pt x="1089345" y="368300"/>
                  </a:lnTo>
                  <a:lnTo>
                    <a:pt x="1087048" y="381000"/>
                  </a:lnTo>
                  <a:lnTo>
                    <a:pt x="1085719" y="393700"/>
                  </a:lnTo>
                  <a:lnTo>
                    <a:pt x="1085100" y="393700"/>
                  </a:lnTo>
                  <a:lnTo>
                    <a:pt x="1084935" y="406400"/>
                  </a:lnTo>
                  <a:lnTo>
                    <a:pt x="1084972" y="622300"/>
                  </a:lnTo>
                  <a:close/>
                </a:path>
                <a:path w="2105025" h="1536700">
                  <a:moveTo>
                    <a:pt x="1770651" y="622300"/>
                  </a:moveTo>
                  <a:lnTo>
                    <a:pt x="1706897" y="622300"/>
                  </a:lnTo>
                  <a:lnTo>
                    <a:pt x="1707007" y="584200"/>
                  </a:lnTo>
                  <a:lnTo>
                    <a:pt x="1707130" y="444500"/>
                  </a:lnTo>
                  <a:lnTo>
                    <a:pt x="1706906" y="406400"/>
                  </a:lnTo>
                  <a:lnTo>
                    <a:pt x="1700341" y="368300"/>
                  </a:lnTo>
                  <a:lnTo>
                    <a:pt x="1657498" y="330200"/>
                  </a:lnTo>
                  <a:lnTo>
                    <a:pt x="1625709" y="317500"/>
                  </a:lnTo>
                  <a:lnTo>
                    <a:pt x="1742052" y="317500"/>
                  </a:lnTo>
                  <a:lnTo>
                    <a:pt x="1763229" y="355600"/>
                  </a:lnTo>
                  <a:lnTo>
                    <a:pt x="1770623" y="406400"/>
                  </a:lnTo>
                  <a:lnTo>
                    <a:pt x="1770651" y="622300"/>
                  </a:lnTo>
                  <a:close/>
                </a:path>
                <a:path w="2105025" h="1536700">
                  <a:moveTo>
                    <a:pt x="2012127" y="1104900"/>
                  </a:moveTo>
                  <a:lnTo>
                    <a:pt x="1911089" y="1104900"/>
                  </a:lnTo>
                  <a:lnTo>
                    <a:pt x="1944699" y="1079500"/>
                  </a:lnTo>
                  <a:lnTo>
                    <a:pt x="1970442" y="1054100"/>
                  </a:lnTo>
                  <a:lnTo>
                    <a:pt x="1986078" y="1016000"/>
                  </a:lnTo>
                  <a:lnTo>
                    <a:pt x="1990052" y="977900"/>
                  </a:lnTo>
                  <a:lnTo>
                    <a:pt x="1990775" y="952500"/>
                  </a:lnTo>
                  <a:lnTo>
                    <a:pt x="1989955" y="927100"/>
                  </a:lnTo>
                  <a:lnTo>
                    <a:pt x="1989302" y="901700"/>
                  </a:lnTo>
                  <a:lnTo>
                    <a:pt x="1989956" y="876300"/>
                  </a:lnTo>
                  <a:lnTo>
                    <a:pt x="1990776" y="850900"/>
                  </a:lnTo>
                  <a:lnTo>
                    <a:pt x="1990053" y="812800"/>
                  </a:lnTo>
                  <a:lnTo>
                    <a:pt x="1970829" y="749300"/>
                  </a:lnTo>
                  <a:lnTo>
                    <a:pt x="1913081" y="698500"/>
                  </a:lnTo>
                  <a:lnTo>
                    <a:pt x="1874850" y="685800"/>
                  </a:lnTo>
                  <a:lnTo>
                    <a:pt x="1998860" y="685800"/>
                  </a:lnTo>
                  <a:lnTo>
                    <a:pt x="2027926" y="723900"/>
                  </a:lnTo>
                  <a:lnTo>
                    <a:pt x="2046304" y="774700"/>
                  </a:lnTo>
                  <a:lnTo>
                    <a:pt x="2053094" y="825500"/>
                  </a:lnTo>
                  <a:lnTo>
                    <a:pt x="2053094" y="939800"/>
                  </a:lnTo>
                  <a:lnTo>
                    <a:pt x="2052823" y="965200"/>
                  </a:lnTo>
                  <a:lnTo>
                    <a:pt x="2050617" y="1003300"/>
                  </a:lnTo>
                  <a:lnTo>
                    <a:pt x="2044387" y="1041400"/>
                  </a:lnTo>
                  <a:lnTo>
                    <a:pt x="2032044" y="1066800"/>
                  </a:lnTo>
                  <a:lnTo>
                    <a:pt x="2026086" y="1079500"/>
                  </a:lnTo>
                  <a:lnTo>
                    <a:pt x="2019430" y="1092200"/>
                  </a:lnTo>
                  <a:lnTo>
                    <a:pt x="2012127" y="1104900"/>
                  </a:lnTo>
                  <a:close/>
                </a:path>
                <a:path w="2105025" h="1536700">
                  <a:moveTo>
                    <a:pt x="2089570" y="1117600"/>
                  </a:moveTo>
                  <a:lnTo>
                    <a:pt x="19637" y="1117600"/>
                  </a:lnTo>
                  <a:lnTo>
                    <a:pt x="31895" y="1104900"/>
                  </a:lnTo>
                  <a:lnTo>
                    <a:pt x="2077295" y="1104900"/>
                  </a:lnTo>
                  <a:lnTo>
                    <a:pt x="2089570" y="1117600"/>
                  </a:lnTo>
                  <a:close/>
                </a:path>
                <a:path w="2105025" h="1536700">
                  <a:moveTo>
                    <a:pt x="2094496" y="1308100"/>
                  </a:moveTo>
                  <a:lnTo>
                    <a:pt x="19620" y="1308100"/>
                  </a:lnTo>
                  <a:lnTo>
                    <a:pt x="9466" y="1295400"/>
                  </a:lnTo>
                  <a:lnTo>
                    <a:pt x="2553" y="1282700"/>
                  </a:lnTo>
                  <a:lnTo>
                    <a:pt x="0" y="1270000"/>
                  </a:lnTo>
                  <a:lnTo>
                    <a:pt x="0" y="1143000"/>
                  </a:lnTo>
                  <a:lnTo>
                    <a:pt x="2558" y="1130300"/>
                  </a:lnTo>
                  <a:lnTo>
                    <a:pt x="9481" y="1117600"/>
                  </a:lnTo>
                  <a:lnTo>
                    <a:pt x="2099724" y="1117600"/>
                  </a:lnTo>
                  <a:lnTo>
                    <a:pt x="2105024" y="1130300"/>
                  </a:lnTo>
                  <a:lnTo>
                    <a:pt x="2105024" y="1168400"/>
                  </a:lnTo>
                  <a:lnTo>
                    <a:pt x="63791" y="1168400"/>
                  </a:lnTo>
                  <a:lnTo>
                    <a:pt x="63791" y="1244600"/>
                  </a:lnTo>
                  <a:lnTo>
                    <a:pt x="2105024" y="1244600"/>
                  </a:lnTo>
                  <a:lnTo>
                    <a:pt x="2105024" y="1295400"/>
                  </a:lnTo>
                  <a:lnTo>
                    <a:pt x="2099620" y="1295400"/>
                  </a:lnTo>
                  <a:lnTo>
                    <a:pt x="2094496" y="1308100"/>
                  </a:lnTo>
                  <a:close/>
                </a:path>
                <a:path w="2105025" h="1536700">
                  <a:moveTo>
                    <a:pt x="2105024" y="1244600"/>
                  </a:moveTo>
                  <a:lnTo>
                    <a:pt x="2045399" y="1244600"/>
                  </a:lnTo>
                  <a:lnTo>
                    <a:pt x="2045399" y="1168400"/>
                  </a:lnTo>
                  <a:lnTo>
                    <a:pt x="2105024" y="1168400"/>
                  </a:lnTo>
                  <a:lnTo>
                    <a:pt x="2105024" y="1244600"/>
                  </a:lnTo>
                  <a:close/>
                </a:path>
                <a:path w="2105025" h="1536700">
                  <a:moveTo>
                    <a:pt x="282670" y="1536700"/>
                  </a:moveTo>
                  <a:lnTo>
                    <a:pt x="237135" y="1536700"/>
                  </a:lnTo>
                  <a:lnTo>
                    <a:pt x="211223" y="1524000"/>
                  </a:lnTo>
                  <a:lnTo>
                    <a:pt x="190279" y="1498600"/>
                  </a:lnTo>
                  <a:lnTo>
                    <a:pt x="176124" y="1473200"/>
                  </a:lnTo>
                  <a:lnTo>
                    <a:pt x="172683" y="1460500"/>
                  </a:lnTo>
                  <a:lnTo>
                    <a:pt x="171405" y="1447800"/>
                  </a:lnTo>
                  <a:lnTo>
                    <a:pt x="171527" y="1308100"/>
                  </a:lnTo>
                  <a:lnTo>
                    <a:pt x="235319" y="1308100"/>
                  </a:lnTo>
                  <a:lnTo>
                    <a:pt x="235319" y="1397000"/>
                  </a:lnTo>
                  <a:lnTo>
                    <a:pt x="235166" y="1409700"/>
                  </a:lnTo>
                  <a:lnTo>
                    <a:pt x="234913" y="1422400"/>
                  </a:lnTo>
                  <a:lnTo>
                    <a:pt x="234862" y="1435100"/>
                  </a:lnTo>
                  <a:lnTo>
                    <a:pt x="235319" y="1447800"/>
                  </a:lnTo>
                  <a:lnTo>
                    <a:pt x="238798" y="1460500"/>
                  </a:lnTo>
                  <a:lnTo>
                    <a:pt x="246585" y="1473200"/>
                  </a:lnTo>
                  <a:lnTo>
                    <a:pt x="354781" y="1473200"/>
                  </a:lnTo>
                  <a:lnTo>
                    <a:pt x="350681" y="1485900"/>
                  </a:lnTo>
                  <a:lnTo>
                    <a:pt x="333084" y="1511300"/>
                  </a:lnTo>
                  <a:lnTo>
                    <a:pt x="282670" y="1536700"/>
                  </a:lnTo>
                  <a:close/>
                </a:path>
                <a:path w="2105025" h="1536700">
                  <a:moveTo>
                    <a:pt x="354781" y="1473200"/>
                  </a:moveTo>
                  <a:lnTo>
                    <a:pt x="271294" y="1473200"/>
                  </a:lnTo>
                  <a:lnTo>
                    <a:pt x="290377" y="1460500"/>
                  </a:lnTo>
                  <a:lnTo>
                    <a:pt x="296953" y="1435100"/>
                  </a:lnTo>
                  <a:lnTo>
                    <a:pt x="296837" y="1422400"/>
                  </a:lnTo>
                  <a:lnTo>
                    <a:pt x="296721" y="1409700"/>
                  </a:lnTo>
                  <a:lnTo>
                    <a:pt x="295377" y="1384300"/>
                  </a:lnTo>
                  <a:lnTo>
                    <a:pt x="295377" y="1308100"/>
                  </a:lnTo>
                  <a:lnTo>
                    <a:pt x="359169" y="1308100"/>
                  </a:lnTo>
                  <a:lnTo>
                    <a:pt x="359169" y="1409700"/>
                  </a:lnTo>
                  <a:lnTo>
                    <a:pt x="359313" y="1422400"/>
                  </a:lnTo>
                  <a:lnTo>
                    <a:pt x="359528" y="1435100"/>
                  </a:lnTo>
                  <a:lnTo>
                    <a:pt x="359492" y="1447800"/>
                  </a:lnTo>
                  <a:lnTo>
                    <a:pt x="358880" y="1460500"/>
                  </a:lnTo>
                  <a:lnTo>
                    <a:pt x="354781" y="1473200"/>
                  </a:lnTo>
                  <a:close/>
                </a:path>
                <a:path w="2105025" h="1536700">
                  <a:moveTo>
                    <a:pt x="1861164" y="1536700"/>
                  </a:moveTo>
                  <a:lnTo>
                    <a:pt x="1815629" y="1536700"/>
                  </a:lnTo>
                  <a:lnTo>
                    <a:pt x="1789717" y="1524000"/>
                  </a:lnTo>
                  <a:lnTo>
                    <a:pt x="1768773" y="1498600"/>
                  </a:lnTo>
                  <a:lnTo>
                    <a:pt x="1754618" y="1473200"/>
                  </a:lnTo>
                  <a:lnTo>
                    <a:pt x="1751177" y="1460500"/>
                  </a:lnTo>
                  <a:lnTo>
                    <a:pt x="1749899" y="1447800"/>
                  </a:lnTo>
                  <a:lnTo>
                    <a:pt x="1750020" y="1308100"/>
                  </a:lnTo>
                  <a:lnTo>
                    <a:pt x="1813812" y="1308100"/>
                  </a:lnTo>
                  <a:lnTo>
                    <a:pt x="1813812" y="1397000"/>
                  </a:lnTo>
                  <a:lnTo>
                    <a:pt x="1813660" y="1409700"/>
                  </a:lnTo>
                  <a:lnTo>
                    <a:pt x="1813407" y="1422400"/>
                  </a:lnTo>
                  <a:lnTo>
                    <a:pt x="1813356" y="1435100"/>
                  </a:lnTo>
                  <a:lnTo>
                    <a:pt x="1813812" y="1447800"/>
                  </a:lnTo>
                  <a:lnTo>
                    <a:pt x="1817292" y="1460500"/>
                  </a:lnTo>
                  <a:lnTo>
                    <a:pt x="1825079" y="1473200"/>
                  </a:lnTo>
                  <a:lnTo>
                    <a:pt x="1933275" y="1473200"/>
                  </a:lnTo>
                  <a:lnTo>
                    <a:pt x="1929175" y="1485900"/>
                  </a:lnTo>
                  <a:lnTo>
                    <a:pt x="1911578" y="1511300"/>
                  </a:lnTo>
                  <a:lnTo>
                    <a:pt x="1861164" y="1536700"/>
                  </a:lnTo>
                  <a:close/>
                </a:path>
                <a:path w="2105025" h="1536700">
                  <a:moveTo>
                    <a:pt x="1933275" y="1473200"/>
                  </a:moveTo>
                  <a:lnTo>
                    <a:pt x="1849789" y="1473200"/>
                  </a:lnTo>
                  <a:lnTo>
                    <a:pt x="1868871" y="1460500"/>
                  </a:lnTo>
                  <a:lnTo>
                    <a:pt x="1875447" y="1435100"/>
                  </a:lnTo>
                  <a:lnTo>
                    <a:pt x="1875331" y="1422400"/>
                  </a:lnTo>
                  <a:lnTo>
                    <a:pt x="1875215" y="1409700"/>
                  </a:lnTo>
                  <a:lnTo>
                    <a:pt x="1873871" y="1384300"/>
                  </a:lnTo>
                  <a:lnTo>
                    <a:pt x="1873871" y="1308100"/>
                  </a:lnTo>
                  <a:lnTo>
                    <a:pt x="1937664" y="1308100"/>
                  </a:lnTo>
                  <a:lnTo>
                    <a:pt x="1937664" y="1409700"/>
                  </a:lnTo>
                  <a:lnTo>
                    <a:pt x="1937807" y="1422400"/>
                  </a:lnTo>
                  <a:lnTo>
                    <a:pt x="1938023" y="1435100"/>
                  </a:lnTo>
                  <a:lnTo>
                    <a:pt x="1937986" y="1447800"/>
                  </a:lnTo>
                  <a:lnTo>
                    <a:pt x="1937374" y="1460500"/>
                  </a:lnTo>
                  <a:lnTo>
                    <a:pt x="1933275" y="14732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453515">
              <a:lnSpc>
                <a:spcPct val="100000"/>
              </a:lnSpc>
              <a:spcBef>
                <a:spcPts val="120"/>
              </a:spcBef>
            </a:pPr>
            <a:r>
              <a:rPr sz="7200" spc="-105" dirty="0"/>
              <a:t>Key</a:t>
            </a:r>
            <a:r>
              <a:rPr sz="7200" spc="-335" dirty="0"/>
              <a:t> </a:t>
            </a:r>
            <a:r>
              <a:rPr sz="7200" spc="95" dirty="0"/>
              <a:t>Metrics</a:t>
            </a:r>
            <a:endParaRPr sz="7200"/>
          </a:p>
        </p:txBody>
      </p:sp>
      <p:grpSp>
        <p:nvGrpSpPr>
          <p:cNvPr id="12" name="object 1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13" name="object 13"/>
            <p:cNvSpPr/>
            <p:nvPr/>
          </p:nvSpPr>
          <p:spPr>
            <a:xfrm>
              <a:off x="0" y="9754750"/>
              <a:ext cx="2910840" cy="532765"/>
            </a:xfrm>
            <a:custGeom>
              <a:avLst/>
              <a:gdLst/>
              <a:ahLst/>
              <a:cxnLst/>
              <a:rect l="l" t="t" r="r" b="b"/>
              <a:pathLst>
                <a:path w="2910840" h="532765">
                  <a:moveTo>
                    <a:pt x="0" y="0"/>
                  </a:moveTo>
                  <a:lnTo>
                    <a:pt x="2910654" y="0"/>
                  </a:lnTo>
                  <a:lnTo>
                    <a:pt x="2910654" y="532249"/>
                  </a:lnTo>
                  <a:lnTo>
                    <a:pt x="0" y="5322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7649" y="1725436"/>
              <a:ext cx="76200" cy="76199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7649" y="2839861"/>
              <a:ext cx="76200" cy="76199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7649" y="3954286"/>
              <a:ext cx="76200" cy="76199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7649" y="5068711"/>
              <a:ext cx="76200" cy="76199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7649" y="6554611"/>
              <a:ext cx="76200" cy="76199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7649" y="8040511"/>
              <a:ext cx="76200" cy="76199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7649" y="9154936"/>
              <a:ext cx="76200" cy="76199"/>
            </a:xfrm>
            <a:prstGeom prst="rect">
              <a:avLst/>
            </a:prstGeom>
          </p:spPr>
        </p:pic>
        <p:sp>
          <p:nvSpPr>
            <p:cNvPr id="21" name="object 21"/>
            <p:cNvSpPr/>
            <p:nvPr/>
          </p:nvSpPr>
          <p:spPr>
            <a:xfrm>
              <a:off x="15327300" y="0"/>
              <a:ext cx="2961005" cy="537210"/>
            </a:xfrm>
            <a:custGeom>
              <a:avLst/>
              <a:gdLst/>
              <a:ahLst/>
              <a:cxnLst/>
              <a:rect l="l" t="t" r="r" b="b"/>
              <a:pathLst>
                <a:path w="2961005" h="537210">
                  <a:moveTo>
                    <a:pt x="2960698" y="0"/>
                  </a:moveTo>
                  <a:lnTo>
                    <a:pt x="2960698" y="536839"/>
                  </a:lnTo>
                  <a:lnTo>
                    <a:pt x="0" y="536839"/>
                  </a:lnTo>
                  <a:lnTo>
                    <a:pt x="0" y="0"/>
                  </a:lnTo>
                  <a:lnTo>
                    <a:pt x="2960698" y="0"/>
                  </a:lnTo>
                  <a:close/>
                </a:path>
              </a:pathLst>
            </a:custGeom>
            <a:solidFill>
              <a:srgbClr val="8C6F2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445839" y="1499986"/>
            <a:ext cx="7807325" cy="8197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31140">
              <a:lnSpc>
                <a:spcPct val="116100"/>
              </a:lnSpc>
              <a:spcBef>
                <a:spcPts val="95"/>
              </a:spcBef>
            </a:pPr>
            <a:r>
              <a:rPr sz="2100" b="1" spc="-200" dirty="0">
                <a:latin typeface="Arial"/>
                <a:cs typeface="Arial"/>
              </a:rPr>
              <a:t>ADR</a:t>
            </a:r>
            <a:r>
              <a:rPr sz="2100" b="1" spc="25" dirty="0">
                <a:latin typeface="Arial"/>
                <a:cs typeface="Arial"/>
              </a:rPr>
              <a:t> </a:t>
            </a:r>
            <a:r>
              <a:rPr sz="2100" b="1" spc="-60" dirty="0">
                <a:latin typeface="Arial"/>
                <a:cs typeface="Arial"/>
              </a:rPr>
              <a:t>(average</a:t>
            </a:r>
            <a:r>
              <a:rPr sz="2100" b="1" spc="-90" dirty="0">
                <a:latin typeface="Arial"/>
                <a:cs typeface="Arial"/>
              </a:rPr>
              <a:t> </a:t>
            </a:r>
            <a:r>
              <a:rPr sz="2100" b="1" spc="-25" dirty="0">
                <a:latin typeface="Arial"/>
                <a:cs typeface="Arial"/>
              </a:rPr>
              <a:t>daily</a:t>
            </a:r>
            <a:r>
              <a:rPr sz="2100" b="1" spc="-95" dirty="0">
                <a:latin typeface="Arial"/>
                <a:cs typeface="Arial"/>
              </a:rPr>
              <a:t> </a:t>
            </a:r>
            <a:r>
              <a:rPr sz="2100" b="1" spc="-80" dirty="0">
                <a:latin typeface="Arial"/>
                <a:cs typeface="Arial"/>
              </a:rPr>
              <a:t>rating):</a:t>
            </a:r>
            <a:r>
              <a:rPr sz="2100" b="1" spc="-50" dirty="0">
                <a:latin typeface="Arial"/>
                <a:cs typeface="Arial"/>
              </a:rPr>
              <a:t> </a:t>
            </a:r>
            <a:r>
              <a:rPr sz="2100" spc="-110" dirty="0">
                <a:latin typeface="Arial"/>
                <a:cs typeface="Arial"/>
              </a:rPr>
              <a:t>The</a:t>
            </a:r>
            <a:r>
              <a:rPr sz="2100" spc="-1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average</a:t>
            </a:r>
            <a:r>
              <a:rPr sz="2100" spc="-15" dirty="0">
                <a:latin typeface="Arial"/>
                <a:cs typeface="Arial"/>
              </a:rPr>
              <a:t> </a:t>
            </a:r>
            <a:r>
              <a:rPr sz="2100" spc="-10" dirty="0">
                <a:latin typeface="Arial"/>
                <a:cs typeface="Arial"/>
              </a:rPr>
              <a:t>payment</a:t>
            </a:r>
            <a:r>
              <a:rPr sz="2100" spc="-1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for</a:t>
            </a:r>
            <a:r>
              <a:rPr sz="2100" spc="-10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rooms</a:t>
            </a:r>
            <a:r>
              <a:rPr sz="2100" spc="-15" dirty="0">
                <a:latin typeface="Arial"/>
                <a:cs typeface="Arial"/>
              </a:rPr>
              <a:t> </a:t>
            </a:r>
            <a:r>
              <a:rPr sz="2100" spc="-20" dirty="0">
                <a:latin typeface="Arial"/>
                <a:cs typeface="Arial"/>
              </a:rPr>
              <a:t>sold </a:t>
            </a:r>
            <a:r>
              <a:rPr sz="2100" dirty="0">
                <a:latin typeface="Arial"/>
                <a:cs typeface="Arial"/>
              </a:rPr>
              <a:t>in</a:t>
            </a:r>
            <a:r>
              <a:rPr sz="2100" spc="15" dirty="0">
                <a:latin typeface="Arial"/>
                <a:cs typeface="Arial"/>
              </a:rPr>
              <a:t> </a:t>
            </a:r>
            <a:r>
              <a:rPr sz="2100" spc="55" dirty="0">
                <a:latin typeface="Arial"/>
                <a:cs typeface="Arial"/>
              </a:rPr>
              <a:t>a</a:t>
            </a:r>
            <a:r>
              <a:rPr sz="2100" spc="1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given</a:t>
            </a:r>
            <a:r>
              <a:rPr sz="2100" spc="2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time</a:t>
            </a:r>
            <a:r>
              <a:rPr sz="2100" spc="15" dirty="0">
                <a:latin typeface="Arial"/>
                <a:cs typeface="Arial"/>
              </a:rPr>
              <a:t> </a:t>
            </a:r>
            <a:r>
              <a:rPr sz="2100" spc="-10" dirty="0">
                <a:latin typeface="Arial"/>
                <a:cs typeface="Arial"/>
              </a:rPr>
              <a:t>period.</a:t>
            </a:r>
            <a:endParaRPr sz="2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5"/>
              </a:spcBef>
            </a:pPr>
            <a:endParaRPr sz="2100">
              <a:latin typeface="Arial"/>
              <a:cs typeface="Arial"/>
            </a:endParaRPr>
          </a:p>
          <a:p>
            <a:pPr marL="12700" marR="5080">
              <a:lnSpc>
                <a:spcPct val="116100"/>
              </a:lnSpc>
            </a:pPr>
            <a:r>
              <a:rPr sz="2100" b="1" spc="-190" dirty="0">
                <a:latin typeface="Arial"/>
                <a:cs typeface="Arial"/>
              </a:rPr>
              <a:t>DBRN</a:t>
            </a:r>
            <a:r>
              <a:rPr sz="2100" b="1" spc="25" dirty="0">
                <a:latin typeface="Arial"/>
                <a:cs typeface="Arial"/>
              </a:rPr>
              <a:t> </a:t>
            </a:r>
            <a:r>
              <a:rPr sz="2100" b="1" spc="-65" dirty="0">
                <a:latin typeface="Arial"/>
                <a:cs typeface="Arial"/>
              </a:rPr>
              <a:t>(Daily</a:t>
            </a:r>
            <a:r>
              <a:rPr sz="2100" b="1" spc="-85" dirty="0">
                <a:latin typeface="Arial"/>
                <a:cs typeface="Arial"/>
              </a:rPr>
              <a:t> </a:t>
            </a:r>
            <a:r>
              <a:rPr sz="2100" b="1" spc="-140" dirty="0">
                <a:latin typeface="Arial"/>
                <a:cs typeface="Arial"/>
              </a:rPr>
              <a:t>Booking</a:t>
            </a:r>
            <a:r>
              <a:rPr sz="2100" b="1" spc="-5" dirty="0">
                <a:latin typeface="Arial"/>
                <a:cs typeface="Arial"/>
              </a:rPr>
              <a:t> </a:t>
            </a:r>
            <a:r>
              <a:rPr sz="2100" b="1" spc="-195" dirty="0">
                <a:latin typeface="Arial"/>
                <a:cs typeface="Arial"/>
              </a:rPr>
              <a:t>Room</a:t>
            </a:r>
            <a:r>
              <a:rPr sz="2100" b="1" spc="25" dirty="0">
                <a:latin typeface="Arial"/>
                <a:cs typeface="Arial"/>
              </a:rPr>
              <a:t> </a:t>
            </a:r>
            <a:r>
              <a:rPr sz="2100" b="1" spc="-105" dirty="0">
                <a:latin typeface="Arial"/>
                <a:cs typeface="Arial"/>
              </a:rPr>
              <a:t>Nights):</a:t>
            </a:r>
            <a:r>
              <a:rPr sz="2100" b="1" spc="-4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Average</a:t>
            </a:r>
            <a:r>
              <a:rPr sz="2100" spc="-10" dirty="0">
                <a:latin typeface="Arial"/>
                <a:cs typeface="Arial"/>
              </a:rPr>
              <a:t> </a:t>
            </a:r>
            <a:r>
              <a:rPr sz="2100" spc="-20" dirty="0">
                <a:latin typeface="Arial"/>
                <a:cs typeface="Arial"/>
              </a:rPr>
              <a:t>number</a:t>
            </a:r>
            <a:r>
              <a:rPr sz="2100" spc="1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of</a:t>
            </a:r>
            <a:r>
              <a:rPr sz="2100" spc="20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rooms</a:t>
            </a:r>
            <a:r>
              <a:rPr sz="2100" spc="15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are </a:t>
            </a:r>
            <a:r>
              <a:rPr sz="2100" dirty="0">
                <a:latin typeface="Arial"/>
                <a:cs typeface="Arial"/>
              </a:rPr>
              <a:t>booked</a:t>
            </a:r>
            <a:r>
              <a:rPr sz="2100" spc="4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for</a:t>
            </a:r>
            <a:r>
              <a:rPr sz="2100" spc="45" dirty="0">
                <a:latin typeface="Arial"/>
                <a:cs typeface="Arial"/>
              </a:rPr>
              <a:t> </a:t>
            </a:r>
            <a:r>
              <a:rPr sz="2100" spc="55" dirty="0">
                <a:latin typeface="Arial"/>
                <a:cs typeface="Arial"/>
              </a:rPr>
              <a:t>a</a:t>
            </a:r>
            <a:r>
              <a:rPr sz="2100" spc="4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day</a:t>
            </a:r>
            <a:r>
              <a:rPr sz="2100" spc="4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considering</a:t>
            </a:r>
            <a:r>
              <a:rPr sz="2100" spc="45" dirty="0">
                <a:latin typeface="Arial"/>
                <a:cs typeface="Arial"/>
              </a:rPr>
              <a:t> </a:t>
            </a:r>
            <a:r>
              <a:rPr sz="2100" spc="55" dirty="0">
                <a:latin typeface="Arial"/>
                <a:cs typeface="Arial"/>
              </a:rPr>
              <a:t>a</a:t>
            </a:r>
            <a:r>
              <a:rPr sz="2100" spc="4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time</a:t>
            </a:r>
            <a:r>
              <a:rPr sz="2100" spc="45" dirty="0">
                <a:latin typeface="Arial"/>
                <a:cs typeface="Arial"/>
              </a:rPr>
              <a:t> </a:t>
            </a:r>
            <a:r>
              <a:rPr sz="2100" spc="-10" dirty="0">
                <a:latin typeface="Arial"/>
                <a:cs typeface="Arial"/>
              </a:rPr>
              <a:t>period.</a:t>
            </a:r>
            <a:endParaRPr sz="2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9"/>
              </a:spcBef>
            </a:pPr>
            <a:endParaRPr sz="2100">
              <a:latin typeface="Arial"/>
              <a:cs typeface="Arial"/>
            </a:endParaRPr>
          </a:p>
          <a:p>
            <a:pPr marL="12700" marR="53975">
              <a:lnSpc>
                <a:spcPct val="116100"/>
              </a:lnSpc>
            </a:pPr>
            <a:r>
              <a:rPr sz="2100" b="1" spc="-185" dirty="0">
                <a:latin typeface="Arial"/>
                <a:cs typeface="Arial"/>
              </a:rPr>
              <a:t>DSRN</a:t>
            </a:r>
            <a:r>
              <a:rPr sz="2100" b="1" spc="25" dirty="0">
                <a:latin typeface="Arial"/>
                <a:cs typeface="Arial"/>
              </a:rPr>
              <a:t> </a:t>
            </a:r>
            <a:r>
              <a:rPr sz="2100" b="1" spc="-65" dirty="0">
                <a:latin typeface="Arial"/>
                <a:cs typeface="Arial"/>
              </a:rPr>
              <a:t>(Daily</a:t>
            </a:r>
            <a:r>
              <a:rPr sz="2100" b="1" spc="-85" dirty="0">
                <a:latin typeface="Arial"/>
                <a:cs typeface="Arial"/>
              </a:rPr>
              <a:t> </a:t>
            </a:r>
            <a:r>
              <a:rPr sz="2100" b="1" spc="-100" dirty="0">
                <a:latin typeface="Arial"/>
                <a:cs typeface="Arial"/>
              </a:rPr>
              <a:t>Sellable</a:t>
            </a:r>
            <a:r>
              <a:rPr sz="2100" b="1" spc="-45" dirty="0">
                <a:latin typeface="Arial"/>
                <a:cs typeface="Arial"/>
              </a:rPr>
              <a:t> </a:t>
            </a:r>
            <a:r>
              <a:rPr sz="2100" b="1" spc="-195" dirty="0">
                <a:latin typeface="Arial"/>
                <a:cs typeface="Arial"/>
              </a:rPr>
              <a:t>Room</a:t>
            </a:r>
            <a:r>
              <a:rPr sz="2100" b="1" spc="25" dirty="0">
                <a:latin typeface="Arial"/>
                <a:cs typeface="Arial"/>
              </a:rPr>
              <a:t> </a:t>
            </a:r>
            <a:r>
              <a:rPr sz="2100" b="1" spc="-105" dirty="0">
                <a:latin typeface="Arial"/>
                <a:cs typeface="Arial"/>
              </a:rPr>
              <a:t>Nights):</a:t>
            </a:r>
            <a:r>
              <a:rPr sz="2100" b="1" spc="-3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Average</a:t>
            </a:r>
            <a:r>
              <a:rPr sz="2100" spc="15" dirty="0">
                <a:latin typeface="Arial"/>
                <a:cs typeface="Arial"/>
              </a:rPr>
              <a:t> </a:t>
            </a:r>
            <a:r>
              <a:rPr sz="2100" spc="-20" dirty="0">
                <a:latin typeface="Arial"/>
                <a:cs typeface="Arial"/>
              </a:rPr>
              <a:t>number</a:t>
            </a:r>
            <a:r>
              <a:rPr sz="2100" spc="1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of</a:t>
            </a:r>
            <a:r>
              <a:rPr sz="2100" spc="20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rooms</a:t>
            </a:r>
            <a:r>
              <a:rPr sz="2100" spc="15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are </a:t>
            </a:r>
            <a:r>
              <a:rPr sz="2100" dirty="0">
                <a:latin typeface="Arial"/>
                <a:cs typeface="Arial"/>
              </a:rPr>
              <a:t>ready</a:t>
            </a:r>
            <a:r>
              <a:rPr sz="2100" spc="2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to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spc="-20" dirty="0">
                <a:latin typeface="Arial"/>
                <a:cs typeface="Arial"/>
              </a:rPr>
              <a:t>sell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for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spc="55" dirty="0">
                <a:latin typeface="Arial"/>
                <a:cs typeface="Arial"/>
              </a:rPr>
              <a:t>a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day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considering</a:t>
            </a:r>
            <a:r>
              <a:rPr sz="2100" spc="20" dirty="0">
                <a:latin typeface="Arial"/>
                <a:cs typeface="Arial"/>
              </a:rPr>
              <a:t> </a:t>
            </a:r>
            <a:r>
              <a:rPr sz="2100" spc="55" dirty="0">
                <a:latin typeface="Arial"/>
                <a:cs typeface="Arial"/>
              </a:rPr>
              <a:t>a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time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spc="-10" dirty="0">
                <a:latin typeface="Arial"/>
                <a:cs typeface="Arial"/>
              </a:rPr>
              <a:t>period.</a:t>
            </a:r>
            <a:endParaRPr sz="2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9"/>
              </a:spcBef>
            </a:pPr>
            <a:endParaRPr sz="2100">
              <a:latin typeface="Arial"/>
              <a:cs typeface="Arial"/>
            </a:endParaRPr>
          </a:p>
          <a:p>
            <a:pPr marL="12700" marR="57785">
              <a:lnSpc>
                <a:spcPct val="116100"/>
              </a:lnSpc>
            </a:pPr>
            <a:r>
              <a:rPr sz="2100" b="1" spc="-120" dirty="0">
                <a:latin typeface="Arial"/>
                <a:cs typeface="Arial"/>
              </a:rPr>
              <a:t>DURN</a:t>
            </a:r>
            <a:r>
              <a:rPr sz="2100" b="1" spc="-30" dirty="0">
                <a:latin typeface="Arial"/>
                <a:cs typeface="Arial"/>
              </a:rPr>
              <a:t> </a:t>
            </a:r>
            <a:r>
              <a:rPr sz="2100" b="1" spc="-65" dirty="0">
                <a:latin typeface="Arial"/>
                <a:cs typeface="Arial"/>
              </a:rPr>
              <a:t>(Daily</a:t>
            </a:r>
            <a:r>
              <a:rPr sz="2100" b="1" spc="-80" dirty="0">
                <a:latin typeface="Arial"/>
                <a:cs typeface="Arial"/>
              </a:rPr>
              <a:t> Utilized</a:t>
            </a:r>
            <a:r>
              <a:rPr sz="2100" b="1" spc="-55" dirty="0">
                <a:latin typeface="Arial"/>
                <a:cs typeface="Arial"/>
              </a:rPr>
              <a:t> </a:t>
            </a:r>
            <a:r>
              <a:rPr sz="2100" b="1" spc="-195" dirty="0">
                <a:latin typeface="Arial"/>
                <a:cs typeface="Arial"/>
              </a:rPr>
              <a:t>Room</a:t>
            </a:r>
            <a:r>
              <a:rPr sz="2100" b="1" spc="25" dirty="0">
                <a:latin typeface="Arial"/>
                <a:cs typeface="Arial"/>
              </a:rPr>
              <a:t> </a:t>
            </a:r>
            <a:r>
              <a:rPr sz="2100" b="1" spc="-105" dirty="0">
                <a:latin typeface="Arial"/>
                <a:cs typeface="Arial"/>
              </a:rPr>
              <a:t>Nights):</a:t>
            </a:r>
            <a:r>
              <a:rPr sz="2100" b="1" spc="-3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Average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spc="-20" dirty="0">
                <a:latin typeface="Arial"/>
                <a:cs typeface="Arial"/>
              </a:rPr>
              <a:t>number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of</a:t>
            </a:r>
            <a:r>
              <a:rPr sz="2100" spc="10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rooms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are </a:t>
            </a:r>
            <a:r>
              <a:rPr sz="2100" spc="-70" dirty="0">
                <a:latin typeface="Arial"/>
                <a:cs typeface="Arial"/>
              </a:rPr>
              <a:t>successfully</a:t>
            </a:r>
            <a:r>
              <a:rPr sz="2100" spc="5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utilized</a:t>
            </a:r>
            <a:r>
              <a:rPr sz="2100" spc="6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by</a:t>
            </a:r>
            <a:r>
              <a:rPr sz="2100" spc="55" dirty="0">
                <a:latin typeface="Arial"/>
                <a:cs typeface="Arial"/>
              </a:rPr>
              <a:t> </a:t>
            </a:r>
            <a:r>
              <a:rPr sz="2100" spc="-85" dirty="0">
                <a:latin typeface="Arial"/>
                <a:cs typeface="Arial"/>
              </a:rPr>
              <a:t>customers</a:t>
            </a:r>
            <a:r>
              <a:rPr sz="2100" spc="6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for</a:t>
            </a:r>
            <a:r>
              <a:rPr sz="2100" spc="55" dirty="0">
                <a:latin typeface="Arial"/>
                <a:cs typeface="Arial"/>
              </a:rPr>
              <a:t> a</a:t>
            </a:r>
            <a:r>
              <a:rPr sz="2100" spc="6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day</a:t>
            </a:r>
            <a:r>
              <a:rPr sz="2100" spc="5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considering</a:t>
            </a:r>
            <a:r>
              <a:rPr sz="2100" spc="60" dirty="0">
                <a:latin typeface="Arial"/>
                <a:cs typeface="Arial"/>
              </a:rPr>
              <a:t> </a:t>
            </a:r>
            <a:r>
              <a:rPr sz="2100" spc="55" dirty="0">
                <a:latin typeface="Arial"/>
                <a:cs typeface="Arial"/>
              </a:rPr>
              <a:t>a </a:t>
            </a:r>
            <a:r>
              <a:rPr sz="2100" spc="-20" dirty="0">
                <a:latin typeface="Arial"/>
                <a:cs typeface="Arial"/>
              </a:rPr>
              <a:t>time </a:t>
            </a:r>
            <a:r>
              <a:rPr sz="2100" spc="-10" dirty="0">
                <a:latin typeface="Arial"/>
                <a:cs typeface="Arial"/>
              </a:rPr>
              <a:t>period.</a:t>
            </a:r>
            <a:endParaRPr sz="2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9"/>
              </a:spcBef>
            </a:pPr>
            <a:endParaRPr sz="2100">
              <a:latin typeface="Arial"/>
              <a:cs typeface="Arial"/>
            </a:endParaRPr>
          </a:p>
          <a:p>
            <a:pPr marL="12700" marR="532130" algn="just">
              <a:lnSpc>
                <a:spcPct val="116100"/>
              </a:lnSpc>
            </a:pPr>
            <a:r>
              <a:rPr sz="2100" b="1" spc="-225" dirty="0">
                <a:latin typeface="Arial"/>
                <a:cs typeface="Arial"/>
              </a:rPr>
              <a:t>RevPAR</a:t>
            </a:r>
            <a:r>
              <a:rPr sz="2100" b="1" spc="75" dirty="0">
                <a:latin typeface="Arial"/>
                <a:cs typeface="Arial"/>
              </a:rPr>
              <a:t> </a:t>
            </a:r>
            <a:r>
              <a:rPr sz="2100" b="1" spc="-155" dirty="0">
                <a:latin typeface="Arial"/>
                <a:cs typeface="Arial"/>
              </a:rPr>
              <a:t>(Revenue</a:t>
            </a:r>
            <a:r>
              <a:rPr sz="2100" b="1" spc="10" dirty="0">
                <a:latin typeface="Arial"/>
                <a:cs typeface="Arial"/>
              </a:rPr>
              <a:t> </a:t>
            </a:r>
            <a:r>
              <a:rPr sz="2100" b="1" spc="-130" dirty="0">
                <a:latin typeface="Arial"/>
                <a:cs typeface="Arial"/>
              </a:rPr>
              <a:t>Per</a:t>
            </a:r>
            <a:r>
              <a:rPr sz="2100" b="1" spc="-20" dirty="0">
                <a:latin typeface="Arial"/>
                <a:cs typeface="Arial"/>
              </a:rPr>
              <a:t> </a:t>
            </a:r>
            <a:r>
              <a:rPr sz="2100" b="1" spc="-55" dirty="0">
                <a:latin typeface="Arial"/>
                <a:cs typeface="Arial"/>
              </a:rPr>
              <a:t>Available</a:t>
            </a:r>
            <a:r>
              <a:rPr sz="2100" b="1" spc="-90" dirty="0">
                <a:latin typeface="Arial"/>
                <a:cs typeface="Arial"/>
              </a:rPr>
              <a:t> </a:t>
            </a:r>
            <a:r>
              <a:rPr sz="2100" b="1" spc="-160" dirty="0">
                <a:latin typeface="Arial"/>
                <a:cs typeface="Arial"/>
              </a:rPr>
              <a:t>Room):</a:t>
            </a:r>
            <a:r>
              <a:rPr sz="2100" b="1" spc="25" dirty="0">
                <a:latin typeface="Arial"/>
                <a:cs typeface="Arial"/>
              </a:rPr>
              <a:t> </a:t>
            </a:r>
            <a:r>
              <a:rPr sz="2100" spc="-195" dirty="0">
                <a:latin typeface="Arial"/>
                <a:cs typeface="Arial"/>
              </a:rPr>
              <a:t>RevPAR</a:t>
            </a:r>
            <a:r>
              <a:rPr sz="2100" spc="50" dirty="0">
                <a:latin typeface="Arial"/>
                <a:cs typeface="Arial"/>
              </a:rPr>
              <a:t> </a:t>
            </a:r>
            <a:r>
              <a:rPr sz="2100" spc="-60" dirty="0">
                <a:latin typeface="Arial"/>
                <a:cs typeface="Arial"/>
              </a:rPr>
              <a:t>represents</a:t>
            </a:r>
            <a:r>
              <a:rPr sz="2100" spc="35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the </a:t>
            </a:r>
            <a:r>
              <a:rPr sz="2100" spc="-40" dirty="0">
                <a:latin typeface="Arial"/>
                <a:cs typeface="Arial"/>
              </a:rPr>
              <a:t>revenue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generated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per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available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room,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spc="-20" dirty="0">
                <a:latin typeface="Arial"/>
                <a:cs typeface="Arial"/>
              </a:rPr>
              <a:t>even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spc="-10" dirty="0">
                <a:latin typeface="Arial"/>
                <a:cs typeface="Arial"/>
              </a:rPr>
              <a:t>whether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they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are </a:t>
            </a:r>
            <a:r>
              <a:rPr sz="2100" dirty="0">
                <a:latin typeface="Arial"/>
                <a:cs typeface="Arial"/>
              </a:rPr>
              <a:t>occupied</a:t>
            </a:r>
            <a:r>
              <a:rPr sz="2100" spc="60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or</a:t>
            </a:r>
            <a:r>
              <a:rPr sz="2100" spc="65" dirty="0">
                <a:latin typeface="Arial"/>
                <a:cs typeface="Arial"/>
              </a:rPr>
              <a:t> </a:t>
            </a:r>
            <a:r>
              <a:rPr sz="2100" spc="-20" dirty="0">
                <a:latin typeface="Arial"/>
                <a:cs typeface="Arial"/>
              </a:rPr>
              <a:t>not.</a:t>
            </a:r>
            <a:endParaRPr sz="2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9"/>
              </a:spcBef>
            </a:pPr>
            <a:endParaRPr sz="2100">
              <a:latin typeface="Arial"/>
              <a:cs typeface="Arial"/>
            </a:endParaRPr>
          </a:p>
          <a:p>
            <a:pPr marL="12700" marR="965835">
              <a:lnSpc>
                <a:spcPct val="116100"/>
              </a:lnSpc>
            </a:pPr>
            <a:r>
              <a:rPr sz="2100" b="1" spc="-85" dirty="0">
                <a:latin typeface="Arial"/>
                <a:cs typeface="Arial"/>
              </a:rPr>
              <a:t>Realization%</a:t>
            </a:r>
            <a:r>
              <a:rPr sz="2100" spc="-85" dirty="0">
                <a:latin typeface="Arial"/>
                <a:cs typeface="Arial"/>
              </a:rPr>
              <a:t>: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It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is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nothing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but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the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spc="-85" dirty="0">
                <a:latin typeface="Arial"/>
                <a:cs typeface="Arial"/>
              </a:rPr>
              <a:t>successful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"checked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-20" dirty="0">
                <a:latin typeface="Arial"/>
                <a:cs typeface="Arial"/>
              </a:rPr>
              <a:t>out" </a:t>
            </a:r>
            <a:r>
              <a:rPr sz="2100" spc="-10" dirty="0">
                <a:latin typeface="Arial"/>
                <a:cs typeface="Arial"/>
              </a:rPr>
              <a:t>percentage</a:t>
            </a:r>
            <a:r>
              <a:rPr sz="2100" dirty="0">
                <a:latin typeface="Arial"/>
                <a:cs typeface="Arial"/>
              </a:rPr>
              <a:t> over all bookings </a:t>
            </a:r>
            <a:r>
              <a:rPr sz="2100" spc="-10" dirty="0">
                <a:latin typeface="Arial"/>
                <a:cs typeface="Arial"/>
              </a:rPr>
              <a:t>happened.</a:t>
            </a:r>
            <a:endParaRPr sz="2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9"/>
              </a:spcBef>
            </a:pPr>
            <a:endParaRPr sz="2100">
              <a:latin typeface="Arial"/>
              <a:cs typeface="Arial"/>
            </a:endParaRPr>
          </a:p>
          <a:p>
            <a:pPr marL="12700" marR="1005840">
              <a:lnSpc>
                <a:spcPct val="116100"/>
              </a:lnSpc>
            </a:pPr>
            <a:r>
              <a:rPr sz="2100" b="1" spc="-130" dirty="0">
                <a:latin typeface="Arial"/>
                <a:cs typeface="Arial"/>
              </a:rPr>
              <a:t>Occupancy%</a:t>
            </a:r>
            <a:r>
              <a:rPr sz="2100" spc="-130" dirty="0">
                <a:latin typeface="Arial"/>
                <a:cs typeface="Arial"/>
              </a:rPr>
              <a:t>:</a:t>
            </a:r>
            <a:r>
              <a:rPr sz="2100" spc="-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Occupancy </a:t>
            </a:r>
            <a:r>
              <a:rPr sz="2100" spc="-55" dirty="0">
                <a:latin typeface="Arial"/>
                <a:cs typeface="Arial"/>
              </a:rPr>
              <a:t>means</a:t>
            </a:r>
            <a:r>
              <a:rPr sz="2100" dirty="0">
                <a:latin typeface="Arial"/>
                <a:cs typeface="Arial"/>
              </a:rPr>
              <a:t> total </a:t>
            </a:r>
            <a:r>
              <a:rPr sz="2100" spc="-85" dirty="0">
                <a:latin typeface="Arial"/>
                <a:cs typeface="Arial"/>
              </a:rPr>
              <a:t>successful</a:t>
            </a:r>
            <a:r>
              <a:rPr sz="2100" dirty="0">
                <a:latin typeface="Arial"/>
                <a:cs typeface="Arial"/>
              </a:rPr>
              <a:t> </a:t>
            </a:r>
            <a:r>
              <a:rPr sz="2100" spc="-10" dirty="0">
                <a:latin typeface="Arial"/>
                <a:cs typeface="Arial"/>
              </a:rPr>
              <a:t>bookings </a:t>
            </a:r>
            <a:r>
              <a:rPr sz="2100" dirty="0">
                <a:latin typeface="Arial"/>
                <a:cs typeface="Arial"/>
              </a:rPr>
              <a:t>happened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to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the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total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spc="-25" dirty="0">
                <a:latin typeface="Arial"/>
                <a:cs typeface="Arial"/>
              </a:rPr>
              <a:t>rooms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available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spc="-10" dirty="0">
                <a:latin typeface="Arial"/>
                <a:cs typeface="Arial"/>
              </a:rPr>
              <a:t>(capacity).</a:t>
            </a:r>
            <a:endParaRPr sz="2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1351803"/>
            <a:ext cx="16459199" cy="83248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20749" rIns="0" bIns="0" rtlCol="0">
            <a:spAutoFit/>
          </a:bodyPr>
          <a:lstStyle/>
          <a:p>
            <a:pPr marL="6219190">
              <a:lnSpc>
                <a:spcPct val="100000"/>
              </a:lnSpc>
              <a:spcBef>
                <a:spcPts val="100"/>
              </a:spcBef>
            </a:pPr>
            <a:r>
              <a:rPr sz="5800" spc="120" dirty="0"/>
              <a:t>Data</a:t>
            </a:r>
            <a:r>
              <a:rPr sz="5800" spc="-280" dirty="0"/>
              <a:t> </a:t>
            </a:r>
            <a:r>
              <a:rPr sz="5800" spc="60" dirty="0"/>
              <a:t>Model</a:t>
            </a:r>
            <a:endParaRPr sz="580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4879" y="269875"/>
            <a:ext cx="1152524" cy="6476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01068" y="990600"/>
            <a:ext cx="15485744" cy="8630920"/>
            <a:chOff x="1401068" y="990600"/>
            <a:chExt cx="15485744" cy="863092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50598" y="1040130"/>
              <a:ext cx="15386803" cy="85314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439168" y="1028699"/>
              <a:ext cx="15409544" cy="8554720"/>
            </a:xfrm>
            <a:custGeom>
              <a:avLst/>
              <a:gdLst/>
              <a:ahLst/>
              <a:cxnLst/>
              <a:rect l="l" t="t" r="r" b="b"/>
              <a:pathLst>
                <a:path w="15409544" h="8554720">
                  <a:moveTo>
                    <a:pt x="0" y="0"/>
                  </a:moveTo>
                  <a:lnTo>
                    <a:pt x="0" y="8554342"/>
                  </a:lnTo>
                  <a:lnTo>
                    <a:pt x="15409514" y="8554342"/>
                  </a:lnTo>
                  <a:lnTo>
                    <a:pt x="15409514" y="0"/>
                  </a:lnTo>
                  <a:lnTo>
                    <a:pt x="0" y="0"/>
                  </a:lnTo>
                </a:path>
              </a:pathLst>
            </a:custGeom>
            <a:ln w="76199">
              <a:solidFill>
                <a:srgbClr val="4B29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4879" y="269875"/>
            <a:ext cx="1152524" cy="6476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461000">
              <a:lnSpc>
                <a:spcPct val="100000"/>
              </a:lnSpc>
              <a:spcBef>
                <a:spcPts val="100"/>
              </a:spcBef>
            </a:pPr>
            <a:r>
              <a:rPr sz="5800" spc="-610" dirty="0"/>
              <a:t>1.</a:t>
            </a:r>
            <a:r>
              <a:rPr sz="5800" spc="-630" dirty="0"/>
              <a:t> </a:t>
            </a:r>
            <a:r>
              <a:rPr sz="5800" spc="50" dirty="0"/>
              <a:t>Overall</a:t>
            </a:r>
            <a:r>
              <a:rPr sz="5800" spc="-270" dirty="0"/>
              <a:t> </a:t>
            </a:r>
            <a:r>
              <a:rPr sz="5800" spc="-10" dirty="0"/>
              <a:t>Analysis</a:t>
            </a:r>
            <a:endParaRPr sz="5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1426</Words>
  <Application>Microsoft Office PowerPoint</Application>
  <PresentationFormat>Custom</PresentationFormat>
  <Paragraphs>127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Cambria</vt:lpstr>
      <vt:lpstr>Lucida Sans Unicode</vt:lpstr>
      <vt:lpstr>Times New Roman</vt:lpstr>
      <vt:lpstr>Trebuchet MS</vt:lpstr>
      <vt:lpstr>Office Theme</vt:lpstr>
      <vt:lpstr>PowerPoint Presentation</vt:lpstr>
      <vt:lpstr>Table of Contents</vt:lpstr>
      <vt:lpstr>Welcome to AtliQ Grand</vt:lpstr>
      <vt:lpstr>About Atliq Grand</vt:lpstr>
      <vt:lpstr>Problem Statement</vt:lpstr>
      <vt:lpstr>Process Workflow</vt:lpstr>
      <vt:lpstr>Key Metrics</vt:lpstr>
      <vt:lpstr>Data Model</vt:lpstr>
      <vt:lpstr>1. Overall Analysis</vt:lpstr>
      <vt:lpstr>2. Revenue Analysis</vt:lpstr>
      <vt:lpstr>3.Booking Analysis</vt:lpstr>
      <vt:lpstr>Observations and Insights</vt:lpstr>
      <vt:lpstr>3. Utility Cost Management:</vt:lpstr>
      <vt:lpstr>6. Room Class Performance:</vt:lpstr>
      <vt:lpstr>Strategic Recommendations</vt:lpstr>
      <vt:lpstr>4. Introduce customer loyalty and retention programs: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Gold Minimalist Luxury Hotel Presentation</dc:title>
  <dc:creator>Ritika Prakash</dc:creator>
  <cp:keywords>DAGPP2_7d14,BAGImhkgMPg</cp:keywords>
  <cp:lastModifiedBy>CHAITANYA DHAWADE</cp:lastModifiedBy>
  <cp:revision>1</cp:revision>
  <dcterms:created xsi:type="dcterms:W3CDTF">2025-01-12T16:22:45Z</dcterms:created>
  <dcterms:modified xsi:type="dcterms:W3CDTF">2025-01-12T16:27:54Z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2024-09-09T00:00:00Z</vt:filetime>
  </property>
  <property fmtid="{D5CDD505-2E9C-101B-9397-08002B2CF9AE}" pid="3" name="Creator">
    <vt:lpwstr>Canva</vt:lpwstr>
  </property>
  <property fmtid="{D5CDD505-2E9C-101B-9397-08002B2CF9AE}" pid="4" name="LastSaved">
    <vt:filetime>2025-01-12T00:00:00Z</vt:filetime>
  </property>
  <property fmtid="{D5CDD505-2E9C-101B-9397-08002B2CF9AE}" pid="5" name="Producer">
    <vt:lpwstr>Canva</vt:lpwstr>
  </property>
</Properties>
</file>